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73" r:id="rId12"/>
    <p:sldId id="265" r:id="rId13"/>
    <p:sldId id="266" r:id="rId14"/>
    <p:sldId id="267" r:id="rId15"/>
    <p:sldId id="272" r:id="rId16"/>
    <p:sldId id="268" r:id="rId17"/>
    <p:sldId id="269" r:id="rId18"/>
    <p:sldId id="270" r:id="rId19"/>
    <p:sldId id="271" r:id="rId20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FFCC0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0" autoAdjust="0"/>
  </p:normalViewPr>
  <p:slideViewPr>
    <p:cSldViewPr>
      <p:cViewPr varScale="1">
        <p:scale>
          <a:sx n="86" d="100"/>
          <a:sy n="86" d="100"/>
        </p:scale>
        <p:origin x="82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pl-PL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endParaRPr lang="pl-PL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pl-PL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fld id="{05BFEE5A-0F91-47D4-A10C-4CE23C44EF91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8345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96-07-16</a:t>
            </a:r>
            <a:endParaRPr lang="pl-PL" sz="1200" i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675" tIns="46840" rIns="93675" bIns="4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##</a:t>
            </a:r>
            <a:endParaRPr lang="pl-PL" sz="1200" i="0"/>
          </a:p>
        </p:txBody>
      </p:sp>
    </p:spTree>
    <p:extLst>
      <p:ext uri="{BB962C8B-B14F-4D97-AF65-F5344CB8AC3E}">
        <p14:creationId xmlns:p14="http://schemas.microsoft.com/office/powerpoint/2010/main" val="8849546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pl-PL"/>
              <a:t>96-07-16</a:t>
            </a:r>
            <a:endParaRPr lang="pl-PL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pl-PL"/>
              <a:t>##</a:t>
            </a:r>
            <a:endParaRPr lang="pl-PL" sz="1200" i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584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4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 noProof="0"/>
              <a:t>Kliknij, aby edytować styl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pl-PL" noProof="0"/>
              <a:t>Kliknij, aby edytować styl wzorca podtytułu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226C93-4AF0-42CB-BCA1-7A443CFCDD42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F7FC6-2C43-4727-B708-F73A2AD4240A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16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CB456-1D78-4CFA-AA63-0B23DE588946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933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9D94E-038F-4D2D-80A8-2F6BC0BA860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620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2091C-8B75-48C7-BF20-E238830E095C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107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259A8-A676-4A3B-8890-C78DFE28C18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041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B9AA8-1A94-49B0-9398-704EA2725044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878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FD75F-4B49-40E7-A3B5-CB48A4C72BB8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370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8827B-EB64-4086-AEC4-DFFB6BA96DC7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45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11020C-3145-4456-AA0F-8668F89049B6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94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1AEB4D-AAB8-4528-8F6C-1836137459E0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322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 wzorca tytułu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820423B9-F8C6-40E0-9A60-29A4D9A7DD4A}" type="slidenum">
              <a:rPr lang="pl-PL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99592" y="1676400"/>
            <a:ext cx="7416824" cy="1462088"/>
          </a:xfrm>
        </p:spPr>
        <p:txBody>
          <a:bodyPr/>
          <a:lstStyle/>
          <a:p>
            <a:pPr algn="ctr"/>
            <a:r>
              <a:rPr lang="pl-PL" sz="3600" dirty="0" err="1"/>
              <a:t>Classical</a:t>
            </a:r>
            <a:r>
              <a:rPr lang="pl-PL" sz="3600" dirty="0"/>
              <a:t> </a:t>
            </a:r>
            <a:r>
              <a:rPr lang="pl-PL" sz="3600" dirty="0" err="1"/>
              <a:t>predictive</a:t>
            </a:r>
            <a:r>
              <a:rPr lang="pl-PL" sz="3600" dirty="0"/>
              <a:t> </a:t>
            </a:r>
            <a:r>
              <a:rPr lang="pl-PL" sz="3600" dirty="0" err="1"/>
              <a:t>models</a:t>
            </a:r>
            <a:r>
              <a:rPr lang="pl-PL" sz="3600" dirty="0"/>
              <a:t>: </a:t>
            </a:r>
            <a:r>
              <a:rPr lang="pl-PL" sz="3600" dirty="0" err="1"/>
              <a:t>regression</a:t>
            </a:r>
            <a:r>
              <a:rPr lang="pl-PL" sz="3600" dirty="0"/>
              <a:t> </a:t>
            </a:r>
            <a:r>
              <a:rPr lang="pl-PL" sz="3600"/>
              <a:t>approach</a:t>
            </a:r>
            <a:endParaRPr lang="pl-PL" sz="3600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Bartosz Witkowski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utoUpdateAnimBg="0"/>
      <p:bldP spid="4101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Ordinary</a:t>
            </a:r>
            <a:r>
              <a:rPr lang="pl-PL" sz="3600" dirty="0"/>
              <a:t> </a:t>
            </a:r>
            <a:r>
              <a:rPr lang="pl-PL" sz="3600" dirty="0" err="1"/>
              <a:t>least</a:t>
            </a:r>
            <a:r>
              <a:rPr lang="pl-PL" sz="3600" dirty="0"/>
              <a:t> </a:t>
            </a:r>
            <a:r>
              <a:rPr lang="pl-PL" sz="3600" dirty="0" err="1"/>
              <a:t>squares</a:t>
            </a:r>
            <a:endParaRPr lang="pl-PL" sz="36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017713"/>
            <a:ext cx="8415536" cy="4625974"/>
          </a:xfrm>
          <a:noFill/>
          <a:ln/>
        </p:spPr>
        <p:txBody>
          <a:bodyPr lIns="182562" tIns="46037" rIns="182562" bIns="46037"/>
          <a:lstStyle/>
          <a:p>
            <a:r>
              <a:rPr lang="pl-PL" sz="2200" dirty="0"/>
              <a:t>How </a:t>
            </a:r>
            <a:r>
              <a:rPr lang="pl-PL" sz="2200" dirty="0" err="1"/>
              <a:t>can</a:t>
            </a:r>
            <a:r>
              <a:rPr lang="pl-PL" sz="2200" dirty="0"/>
              <a:t> we </a:t>
            </a:r>
            <a:r>
              <a:rPr lang="pl-PL" sz="2200" dirty="0" err="1"/>
              <a:t>attain</a:t>
            </a:r>
            <a:r>
              <a:rPr lang="pl-PL" sz="2200" dirty="0"/>
              <a:t> the </a:t>
            </a:r>
            <a:r>
              <a:rPr lang="pl-PL" sz="2200" dirty="0" err="1"/>
              <a:t>values</a:t>
            </a:r>
            <a:r>
              <a:rPr lang="pl-PL" sz="2200" dirty="0"/>
              <a:t> of </a:t>
            </a:r>
            <a:r>
              <a:rPr lang="pl-PL" sz="2200" dirty="0" err="1"/>
              <a:t>parameters</a:t>
            </a:r>
            <a:r>
              <a:rPr lang="pl-PL" sz="2200" dirty="0"/>
              <a:t>?</a:t>
            </a:r>
          </a:p>
          <a:p>
            <a:r>
              <a:rPr lang="pl-PL" sz="2200" dirty="0"/>
              <a:t>The </a:t>
            </a:r>
            <a:r>
              <a:rPr lang="pl-PL" sz="2200" dirty="0" err="1"/>
              <a:t>difference</a:t>
            </a:r>
            <a:r>
              <a:rPr lang="pl-PL" sz="2200" dirty="0"/>
              <a:t> </a:t>
            </a:r>
            <a:r>
              <a:rPr lang="pl-PL" sz="2200" dirty="0" err="1"/>
              <a:t>between</a:t>
            </a:r>
            <a:r>
              <a:rPr lang="pl-PL" sz="2200" dirty="0"/>
              <a:t> </a:t>
            </a:r>
            <a:r>
              <a:rPr lang="pl-PL" sz="2200" dirty="0" err="1"/>
              <a:t>calculation</a:t>
            </a:r>
            <a:r>
              <a:rPr lang="pl-PL" sz="2200" dirty="0"/>
              <a:t> and </a:t>
            </a:r>
            <a:r>
              <a:rPr lang="pl-PL" sz="2200" dirty="0" err="1"/>
              <a:t>estimation</a:t>
            </a:r>
            <a:endParaRPr lang="pl-PL" sz="2200" dirty="0"/>
          </a:p>
          <a:p>
            <a:r>
              <a:rPr lang="pl-PL" sz="2200" dirty="0"/>
              <a:t>Most popular </a:t>
            </a:r>
            <a:r>
              <a:rPr lang="pl-PL" sz="2200" dirty="0" err="1"/>
              <a:t>method</a:t>
            </a:r>
            <a:r>
              <a:rPr lang="pl-PL" sz="2200" dirty="0"/>
              <a:t> of </a:t>
            </a:r>
            <a:r>
              <a:rPr lang="pl-PL" sz="2200" dirty="0" err="1"/>
              <a:t>estimation</a:t>
            </a:r>
            <a:r>
              <a:rPr lang="pl-PL" sz="2200" dirty="0"/>
              <a:t> of </a:t>
            </a:r>
            <a:r>
              <a:rPr lang="pl-PL" sz="2200" dirty="0" err="1"/>
              <a:t>linear</a:t>
            </a:r>
            <a:r>
              <a:rPr lang="pl-PL" sz="2200" dirty="0"/>
              <a:t> </a:t>
            </a:r>
            <a:r>
              <a:rPr lang="pl-PL" sz="2200" dirty="0" err="1"/>
              <a:t>models</a:t>
            </a:r>
            <a:r>
              <a:rPr lang="pl-PL" sz="2200" dirty="0"/>
              <a:t>: </a:t>
            </a:r>
            <a:r>
              <a:rPr lang="pl-PL" sz="2200" dirty="0" err="1"/>
              <a:t>ordinary</a:t>
            </a:r>
            <a:r>
              <a:rPr lang="pl-PL" sz="2200" dirty="0"/>
              <a:t> </a:t>
            </a:r>
            <a:r>
              <a:rPr lang="pl-PL" sz="2200" dirty="0" err="1"/>
              <a:t>least</a:t>
            </a:r>
            <a:r>
              <a:rPr lang="pl-PL" sz="2200" dirty="0"/>
              <a:t> </a:t>
            </a:r>
            <a:r>
              <a:rPr lang="pl-PL" sz="2200" dirty="0" err="1"/>
              <a:t>squares</a:t>
            </a:r>
            <a:r>
              <a:rPr lang="pl-PL" sz="2200" dirty="0"/>
              <a:t> (OLS)</a:t>
            </a:r>
          </a:p>
          <a:p>
            <a:r>
              <a:rPr lang="pl-PL" sz="2200" dirty="0"/>
              <a:t>Idea: </a:t>
            </a:r>
            <a:r>
              <a:rPr lang="pl-PL" sz="2200" dirty="0" err="1"/>
              <a:t>find</a:t>
            </a:r>
            <a:r>
              <a:rPr lang="pl-PL" sz="2200" dirty="0"/>
              <a:t> </a:t>
            </a:r>
            <a:r>
              <a:rPr lang="pl-PL" sz="2200" dirty="0" err="1"/>
              <a:t>such</a:t>
            </a:r>
            <a:r>
              <a:rPr lang="pl-PL" sz="2200" dirty="0"/>
              <a:t> </a:t>
            </a:r>
            <a:r>
              <a:rPr lang="pl-PL" sz="2200" dirty="0" err="1"/>
              <a:t>estimates</a:t>
            </a:r>
            <a:r>
              <a:rPr lang="pl-PL" sz="2200" dirty="0"/>
              <a:t> of </a:t>
            </a:r>
            <a:r>
              <a:rPr lang="pl-PL" sz="2200" dirty="0" err="1"/>
              <a:t>parameters</a:t>
            </a:r>
            <a:r>
              <a:rPr lang="pl-PL" sz="2200" dirty="0"/>
              <a:t> </a:t>
            </a:r>
            <a:r>
              <a:rPr lang="pl-PL" sz="2200" dirty="0" err="1"/>
              <a:t>that</a:t>
            </a:r>
            <a:r>
              <a:rPr lang="pl-PL" sz="2200" dirty="0"/>
              <a:t> </a:t>
            </a:r>
            <a:r>
              <a:rPr lang="pl-PL" sz="2200" dirty="0" err="1"/>
              <a:t>minimize</a:t>
            </a:r>
            <a:r>
              <a:rPr lang="pl-PL" sz="2200" dirty="0"/>
              <a:t> the sum of </a:t>
            </a:r>
            <a:r>
              <a:rPr lang="pl-PL" sz="2200" dirty="0" err="1"/>
              <a:t>squared</a:t>
            </a:r>
            <a:r>
              <a:rPr lang="pl-PL" sz="2200" dirty="0"/>
              <a:t> </a:t>
            </a:r>
            <a:r>
              <a:rPr lang="pl-PL" sz="2200" dirty="0" err="1"/>
              <a:t>residuals</a:t>
            </a:r>
            <a:endParaRPr lang="pl-PL" sz="2200" dirty="0"/>
          </a:p>
          <a:p>
            <a:endParaRPr lang="pl-PL" sz="2200" dirty="0"/>
          </a:p>
          <a:p>
            <a:r>
              <a:rPr lang="pl-PL" sz="2200" dirty="0" err="1"/>
              <a:t>There</a:t>
            </a:r>
            <a:r>
              <a:rPr lang="pl-PL" sz="2200" dirty="0"/>
              <a:t> </a:t>
            </a:r>
            <a:r>
              <a:rPr lang="pl-PL" sz="2200" dirty="0" err="1"/>
              <a:t>is</a:t>
            </a:r>
            <a:r>
              <a:rPr lang="pl-PL" sz="2200" dirty="0"/>
              <a:t> a </a:t>
            </a:r>
            <a:r>
              <a:rPr lang="pl-PL" sz="2200" dirty="0" err="1"/>
              <a:t>bunch</a:t>
            </a:r>
            <a:r>
              <a:rPr lang="pl-PL" sz="2200" dirty="0"/>
              <a:t> of </a:t>
            </a:r>
            <a:r>
              <a:rPr lang="pl-PL" sz="2200" dirty="0" err="1"/>
              <a:t>assumptions</a:t>
            </a:r>
            <a:r>
              <a:rPr lang="pl-PL" sz="2200" dirty="0"/>
              <a:t> </a:t>
            </a:r>
            <a:r>
              <a:rPr lang="pl-PL" sz="2200" dirty="0" err="1"/>
              <a:t>that</a:t>
            </a:r>
            <a:r>
              <a:rPr lang="pl-PL" sz="2200" dirty="0"/>
              <a:t> we </a:t>
            </a:r>
            <a:r>
              <a:rPr lang="pl-PL" sz="2200" dirty="0" err="1"/>
              <a:t>make</a:t>
            </a:r>
            <a:r>
              <a:rPr lang="pl-PL" sz="2200" dirty="0"/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>
                <a:sym typeface="Wingdings" panose="05000000000000000000" pitchFamily="2" charset="2"/>
              </a:rPr>
              <a:t>X </a:t>
            </a:r>
            <a:r>
              <a:rPr lang="pl-PL" sz="2000" dirty="0" err="1">
                <a:sym typeface="Wingdings" panose="05000000000000000000" pitchFamily="2" charset="2"/>
              </a:rPr>
              <a:t>are</a:t>
            </a:r>
            <a:r>
              <a:rPr lang="pl-PL" sz="2000" dirty="0">
                <a:sym typeface="Wingdings" panose="05000000000000000000" pitchFamily="2" charset="2"/>
              </a:rPr>
              <a:t> not </a:t>
            </a:r>
            <a:r>
              <a:rPr lang="pl-PL" sz="2000" dirty="0" err="1">
                <a:sym typeface="Wingdings" panose="05000000000000000000" pitchFamily="2" charset="2"/>
              </a:rPr>
              <a:t>correlated</a:t>
            </a:r>
            <a:r>
              <a:rPr lang="pl-PL" sz="2000" dirty="0">
                <a:sym typeface="Wingdings" panose="05000000000000000000" pitchFamily="2" charset="2"/>
              </a:rPr>
              <a:t> with the error term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>
                <a:sym typeface="Wingdings" panose="05000000000000000000" pitchFamily="2" charset="2"/>
              </a:rPr>
              <a:t>X </a:t>
            </a:r>
            <a:r>
              <a:rPr lang="pl-PL" sz="2000" dirty="0" err="1">
                <a:sym typeface="Wingdings" panose="05000000000000000000" pitchFamily="2" charset="2"/>
              </a:rPr>
              <a:t>are</a:t>
            </a:r>
            <a:r>
              <a:rPr lang="pl-PL" sz="2000" dirty="0">
                <a:sym typeface="Wingdings" panose="05000000000000000000" pitchFamily="2" charset="2"/>
              </a:rPr>
              <a:t> not co-</a:t>
            </a:r>
            <a:r>
              <a:rPr lang="pl-PL" sz="2000" dirty="0" err="1">
                <a:sym typeface="Wingdings" panose="05000000000000000000" pitchFamily="2" charset="2"/>
              </a:rPr>
              <a:t>linear</a:t>
            </a:r>
            <a:endParaRPr lang="pl-PL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Expected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value</a:t>
            </a:r>
            <a:r>
              <a:rPr lang="pl-PL" sz="2000" dirty="0">
                <a:sym typeface="Wingdings" panose="05000000000000000000" pitchFamily="2" charset="2"/>
              </a:rPr>
              <a:t> of the </a:t>
            </a:r>
            <a:r>
              <a:rPr lang="pl-PL" sz="2000" dirty="0" err="1">
                <a:sym typeface="Wingdings" panose="05000000000000000000" pitchFamily="2" charset="2"/>
              </a:rPr>
              <a:t>errors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equals</a:t>
            </a:r>
            <a:r>
              <a:rPr lang="pl-PL" sz="2000" dirty="0">
                <a:sym typeface="Wingdings" panose="05000000000000000000" pitchFamily="2" charset="2"/>
              </a:rPr>
              <a:t> zero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Variance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errors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is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constant</a:t>
            </a:r>
            <a:r>
              <a:rPr lang="pl-PL" sz="2000" dirty="0">
                <a:sym typeface="Wingdings" panose="05000000000000000000" pitchFamily="2" charset="2"/>
              </a:rPr>
              <a:t> for </a:t>
            </a:r>
            <a:r>
              <a:rPr lang="pl-PL" sz="2000" dirty="0" err="1">
                <a:sym typeface="Wingdings" panose="05000000000000000000" pitchFamily="2" charset="2"/>
              </a:rPr>
              <a:t>all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observations</a:t>
            </a:r>
            <a:r>
              <a:rPr lang="pl-PL" sz="2000" dirty="0">
                <a:sym typeface="Wingdings" panose="05000000000000000000" pitchFamily="2" charset="2"/>
              </a:rPr>
              <a:t> and the </a:t>
            </a:r>
            <a:r>
              <a:rPr lang="pl-PL" sz="2000" dirty="0" err="1">
                <a:sym typeface="Wingdings" panose="05000000000000000000" pitchFamily="2" charset="2"/>
              </a:rPr>
              <a:t>errors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are</a:t>
            </a:r>
            <a:r>
              <a:rPr lang="pl-PL" sz="2000" dirty="0">
                <a:sym typeface="Wingdings" panose="05000000000000000000" pitchFamily="2" charset="2"/>
              </a:rPr>
              <a:t> not </a:t>
            </a:r>
            <a:r>
              <a:rPr lang="pl-PL" sz="2000" dirty="0" err="1">
                <a:sym typeface="Wingdings" panose="05000000000000000000" pitchFamily="2" charset="2"/>
              </a:rPr>
              <a:t>correlated</a:t>
            </a:r>
            <a:r>
              <a:rPr lang="pl-PL" sz="2000" dirty="0">
                <a:sym typeface="Wingdings" panose="05000000000000000000" pitchFamily="2" charset="2"/>
              </a:rPr>
              <a:t> with one </a:t>
            </a:r>
            <a:r>
              <a:rPr lang="pl-PL" sz="2000" dirty="0" err="1">
                <a:sym typeface="Wingdings" panose="05000000000000000000" pitchFamily="2" charset="2"/>
              </a:rPr>
              <a:t>another</a:t>
            </a:r>
            <a:endParaRPr lang="pl-PL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pl-PL" sz="22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pl-PL" sz="2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7115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Ordinary</a:t>
            </a:r>
            <a:r>
              <a:rPr lang="pl-PL" sz="3600" dirty="0"/>
              <a:t> </a:t>
            </a:r>
            <a:r>
              <a:rPr lang="pl-PL" sz="3600" dirty="0" err="1"/>
              <a:t>least</a:t>
            </a:r>
            <a:r>
              <a:rPr lang="pl-PL" sz="3600" dirty="0"/>
              <a:t> </a:t>
            </a:r>
            <a:r>
              <a:rPr lang="pl-PL" sz="3600" dirty="0" err="1"/>
              <a:t>squares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Given </a:t>
                </a:r>
                <a:r>
                  <a:rPr lang="pl-PL" sz="2400" dirty="0" err="1"/>
                  <a:t>these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, we </a:t>
                </a:r>
                <a:r>
                  <a:rPr lang="pl-PL" sz="2400" dirty="0" err="1"/>
                  <a:t>may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construct</a:t>
                </a:r>
                <a:r>
                  <a:rPr lang="pl-PL" sz="2400" dirty="0"/>
                  <a:t> the OLS </a:t>
                </a:r>
                <a:r>
                  <a:rPr lang="pl-PL" sz="2400" dirty="0" err="1"/>
                  <a:t>estimator</a:t>
                </a:r>
                <a:r>
                  <a:rPr lang="pl-PL" sz="2400" dirty="0"/>
                  <a:t>. </a:t>
                </a:r>
              </a:p>
              <a:p>
                <a:r>
                  <a:rPr lang="pl-PL" sz="2400" dirty="0"/>
                  <a:t>In the </a:t>
                </a:r>
                <a:r>
                  <a:rPr lang="pl-PL" sz="2400" dirty="0" err="1"/>
                  <a:t>case</a:t>
                </a:r>
                <a:r>
                  <a:rPr lang="pl-PL" sz="2400" dirty="0"/>
                  <a:t> of </a:t>
                </a:r>
                <a:r>
                  <a:rPr lang="pl-PL" sz="2400" dirty="0" err="1"/>
                  <a:t>simple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regression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can</a:t>
                </a:r>
                <a:r>
                  <a:rPr lang="pl-PL" sz="2400" dirty="0"/>
                  <a:t> be </a:t>
                </a:r>
                <a:r>
                  <a:rPr lang="pl-PL" sz="2400" dirty="0" err="1"/>
                  <a:t>written</a:t>
                </a:r>
                <a:r>
                  <a:rPr lang="pl-PL" sz="2400" dirty="0"/>
                  <a:t> 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l-PL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l-PL" sz="2400" dirty="0"/>
              </a:p>
              <a:p>
                <a:r>
                  <a:rPr lang="pl-PL" sz="2400" dirty="0" err="1"/>
                  <a:t>However</a:t>
                </a:r>
                <a:r>
                  <a:rPr lang="pl-PL" sz="2400" dirty="0"/>
                  <a:t>, in </a:t>
                </a:r>
                <a:r>
                  <a:rPr lang="pl-PL" sz="2400" dirty="0" err="1"/>
                  <a:t>multiple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regression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requires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generalisation</a:t>
                </a:r>
                <a:r>
                  <a:rPr lang="pl-PL" sz="2400" dirty="0"/>
                  <a:t>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l-PL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l-PL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r>
                  <a:rPr lang="pl-PL" sz="2400" dirty="0"/>
                  <a:t> </a:t>
                </a:r>
                <a:r>
                  <a:rPr lang="pl-PL" sz="2400" dirty="0" err="1"/>
                  <a:t>where</a:t>
                </a:r>
                <a:r>
                  <a:rPr lang="pl-PL" sz="2400" dirty="0"/>
                  <a:t> 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⋮            </m:t>
                              </m:r>
                            </m:e>
                            <m:e/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l-PL" sz="2400" dirty="0"/>
                  <a:t>,   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blipFill>
                <a:blip r:embed="rId2"/>
                <a:stretch>
                  <a:fillRect t="-1054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C48D75BA-9F73-ED48-E8BE-7FD6FC37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3707">
            <a:off x="6057041" y="4300722"/>
            <a:ext cx="2833405" cy="8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81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Gauss and </a:t>
            </a:r>
            <a:r>
              <a:rPr lang="pl-PL" sz="3600" dirty="0" err="1"/>
              <a:t>Markov</a:t>
            </a:r>
            <a:r>
              <a:rPr lang="pl-PL" sz="3600" dirty="0"/>
              <a:t> </a:t>
            </a:r>
            <a:r>
              <a:rPr lang="pl-PL" sz="3600" dirty="0" err="1"/>
              <a:t>theorem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What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pl-PL" sz="2400" dirty="0"/>
                  <a:t>? And </a:t>
                </a:r>
                <a:r>
                  <a:rPr lang="pl-PL" sz="2400" dirty="0" err="1"/>
                  <a:t>what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about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pl-PL" sz="2400" dirty="0"/>
                  <a:t>?</a:t>
                </a:r>
              </a:p>
              <a:p>
                <a:r>
                  <a:rPr lang="pl-PL" sz="2400" dirty="0"/>
                  <a:t>As </a:t>
                </a:r>
                <a:r>
                  <a:rPr lang="pl-PL" sz="2400" dirty="0" err="1"/>
                  <a:t>long</a:t>
                </a:r>
                <a:r>
                  <a:rPr lang="pl-PL" sz="2400" dirty="0"/>
                  <a:t> as </a:t>
                </a:r>
                <a:r>
                  <a:rPr lang="pl-PL" sz="2400" dirty="0" err="1"/>
                  <a:t>these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hold</a:t>
                </a:r>
                <a:r>
                  <a:rPr lang="pl-PL" sz="2400" dirty="0"/>
                  <a:t>, the OLS </a:t>
                </a:r>
                <a:r>
                  <a:rPr lang="pl-PL" sz="2400" dirty="0" err="1"/>
                  <a:t>estimator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said</a:t>
                </a:r>
                <a:r>
                  <a:rPr lang="pl-PL" sz="2400" dirty="0"/>
                  <a:t> to be BLUE (</a:t>
                </a:r>
                <a:r>
                  <a:rPr lang="pl-PL" sz="2400" i="1" dirty="0" err="1"/>
                  <a:t>best</a:t>
                </a:r>
                <a:r>
                  <a:rPr lang="pl-PL" sz="2400" i="1" dirty="0"/>
                  <a:t> </a:t>
                </a:r>
                <a:r>
                  <a:rPr lang="pl-PL" sz="2400" i="1" dirty="0" err="1"/>
                  <a:t>linear</a:t>
                </a:r>
                <a:r>
                  <a:rPr lang="pl-PL" sz="2400" i="1" dirty="0"/>
                  <a:t> </a:t>
                </a:r>
                <a:r>
                  <a:rPr lang="pl-PL" sz="2400" i="1" dirty="0" err="1"/>
                  <a:t>unbiased</a:t>
                </a:r>
                <a:r>
                  <a:rPr lang="pl-PL" sz="2400" i="1" dirty="0"/>
                  <a:t> </a:t>
                </a:r>
                <a:r>
                  <a:rPr lang="pl-PL" sz="2400" i="1" dirty="0" err="1"/>
                  <a:t>estimator</a:t>
                </a:r>
                <a:r>
                  <a:rPr lang="pl-PL" sz="2400" dirty="0"/>
                  <a:t>),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:endParaRPr lang="pl-PL" sz="2400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pl-PL" sz="2400" dirty="0" err="1">
                    <a:sym typeface="Wingdings" panose="05000000000000000000" pitchFamily="2" charset="2"/>
                  </a:rPr>
                  <a:t>unbiased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pl-P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endParaRPr lang="pl-PL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pl-PL" sz="24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pl-PL" sz="2400" dirty="0" err="1">
                    <a:sym typeface="Wingdings" panose="05000000000000000000" pitchFamily="2" charset="2"/>
                  </a:rPr>
                  <a:t>consistent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l-P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24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240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lim</m:t>
                            </m:r>
                          </m:e>
                          <m:lim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sz="24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l-PL" sz="2400" b="0" i="1" smtClean="0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l-PL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l-PL" sz="24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&gt;</m:t>
                            </m:r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𝛾</m:t>
                            </m:r>
                          </m:e>
                        </m:d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e>
                    </m:func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𝑓𝑜𝑟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pl-PL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pl-PL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pl-PL" sz="2400" dirty="0">
                    <a:sym typeface="Wingdings" panose="05000000000000000000" pitchFamily="2" charset="2"/>
                  </a:rPr>
                  <a:t> not less </a:t>
                </a:r>
                <a:r>
                  <a:rPr lang="pl-PL" sz="2400" dirty="0" err="1">
                    <a:sym typeface="Wingdings" panose="05000000000000000000" pitchFamily="2" charset="2"/>
                  </a:rPr>
                  <a:t>efficient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than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any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other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unbiased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linear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estimator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) </a:t>
                </a:r>
                <a:r>
                  <a:rPr lang="pl-PL" sz="2400" dirty="0" err="1"/>
                  <a:t>could</a:t>
                </a:r>
                <a:r>
                  <a:rPr lang="pl-PL" sz="2400" dirty="0"/>
                  <a:t> not be </a:t>
                </a:r>
                <a:r>
                  <a:rPr lang="pl-PL" sz="2400" dirty="0" err="1"/>
                  <a:t>any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lower</a:t>
                </a:r>
                <a:r>
                  <a:rPr lang="pl-PL" sz="2400" dirty="0"/>
                  <a:t> in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case</a:t>
                </a:r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blipFill>
                <a:blip r:embed="rId2"/>
                <a:stretch>
                  <a:fillRect l="-72" t="-791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175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Significance</a:t>
            </a:r>
            <a:r>
              <a:rPr lang="pl-PL" sz="3600" dirty="0"/>
              <a:t> of </a:t>
            </a:r>
            <a:r>
              <a:rPr lang="pl-PL" sz="3600" dirty="0" err="1"/>
              <a:t>regressors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Suppose we </a:t>
                </a:r>
                <a:r>
                  <a:rPr lang="pl-PL" sz="2400" dirty="0" err="1"/>
                  <a:t>construct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following</a:t>
                </a:r>
                <a:r>
                  <a:rPr lang="pl-PL" sz="2400" dirty="0"/>
                  <a:t> model of the real </a:t>
                </a:r>
                <a:r>
                  <a:rPr lang="pl-PL" sz="2400" dirty="0" err="1"/>
                  <a:t>estate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price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r>
                  <a:rPr lang="pl-PL" sz="2400" dirty="0" err="1"/>
                  <a:t>where</a:t>
                </a:r>
                <a:r>
                  <a:rPr lang="pl-PL" sz="2400" dirty="0"/>
                  <a:t> Age = </a:t>
                </a:r>
                <a:r>
                  <a:rPr lang="pl-PL" sz="2400" dirty="0" err="1"/>
                  <a:t>age</a:t>
                </a:r>
                <a:r>
                  <a:rPr lang="pl-PL" sz="2400" dirty="0"/>
                  <a:t> of the </a:t>
                </a:r>
                <a:r>
                  <a:rPr lang="pl-PL" sz="2400" dirty="0" err="1"/>
                  <a:t>owner</a:t>
                </a:r>
                <a:r>
                  <a:rPr lang="pl-PL" sz="2400" dirty="0"/>
                  <a:t>.</a:t>
                </a:r>
              </a:p>
              <a:p>
                <a:r>
                  <a:rPr lang="pl-PL" sz="2400" dirty="0"/>
                  <a:t>Watch out for the </a:t>
                </a:r>
                <a:r>
                  <a:rPr lang="pl-PL" sz="2400" dirty="0" err="1"/>
                  <a:t>difference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between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400" dirty="0"/>
              </a:p>
              <a:p>
                <a:r>
                  <a:rPr lang="pl-PL" sz="2400" dirty="0" err="1"/>
                  <a:t>Does</a:t>
                </a:r>
                <a:r>
                  <a:rPr lang="pl-PL" sz="2400" dirty="0"/>
                  <a:t> the non-zero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imply</a:t>
                </a:r>
                <a:r>
                  <a:rPr lang="pl-PL" sz="2400" dirty="0"/>
                  <a:t> the non-zero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?</a:t>
                </a:r>
              </a:p>
              <a:p>
                <a:r>
                  <a:rPr lang="pl-PL" sz="2400" dirty="0" err="1"/>
                  <a:t>Adequate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approach</a:t>
                </a:r>
                <a:r>
                  <a:rPr lang="pl-PL" sz="2400" dirty="0"/>
                  <a:t>: test of </a:t>
                </a:r>
                <a:r>
                  <a:rPr lang="pl-PL" sz="2400" dirty="0" err="1"/>
                  <a:t>significance</a:t>
                </a:r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blipFill>
                <a:blip r:embed="rId2"/>
                <a:stretch>
                  <a:fillRect l="-74" t="-1185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772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Significance</a:t>
            </a:r>
            <a:r>
              <a:rPr lang="pl-PL" sz="3600" dirty="0"/>
              <a:t> of </a:t>
            </a:r>
            <a:r>
              <a:rPr lang="pl-PL" sz="3600" dirty="0" err="1"/>
              <a:t>regressors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1560" y="2017712"/>
                <a:ext cx="8343528" cy="4507631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An </a:t>
                </a:r>
                <a:r>
                  <a:rPr lang="pl-PL" sz="2400" dirty="0" err="1"/>
                  <a:t>adequate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statistical</a:t>
                </a:r>
                <a:r>
                  <a:rPr lang="pl-PL" sz="2400" dirty="0"/>
                  <a:t> test of the </a:t>
                </a:r>
                <a:r>
                  <a:rPr lang="pl-PL" sz="2400" dirty="0" err="1"/>
                  <a:t>hypotheses</a:t>
                </a:r>
                <a:r>
                  <a:rPr lang="pl-PL" sz="2400" dirty="0"/>
                  <a:t>:</a:t>
                </a:r>
              </a:p>
              <a:p>
                <a:pPr marL="0" indent="0" algn="ctr">
                  <a:buNone/>
                </a:pPr>
                <a:r>
                  <a:rPr lang="pl-PL" sz="2400" dirty="0"/>
                  <a:t>H</a:t>
                </a:r>
                <a:r>
                  <a:rPr lang="pl-PL" sz="1200" dirty="0"/>
                  <a:t>0</a:t>
                </a:r>
                <a:r>
                  <a:rPr lang="pl-PL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l-PL" sz="2400" dirty="0"/>
                  <a:t>		H</a:t>
                </a:r>
                <a:r>
                  <a:rPr lang="pl-PL" sz="1200" dirty="0"/>
                  <a:t>1</a:t>
                </a:r>
                <a:r>
                  <a:rPr lang="pl-PL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l-PL" sz="2400" dirty="0"/>
                  <a:t>	</a:t>
                </a:r>
              </a:p>
              <a:p>
                <a:r>
                  <a:rPr lang="pl-PL" sz="2400" dirty="0"/>
                  <a:t>It </a:t>
                </a:r>
                <a:r>
                  <a:rPr lang="pl-PL" sz="2400" dirty="0" err="1"/>
                  <a:t>can</a:t>
                </a:r>
                <a:r>
                  <a:rPr lang="pl-PL" sz="2400" dirty="0"/>
                  <a:t> be </a:t>
                </a:r>
                <a:r>
                  <a:rPr lang="pl-PL" sz="2400" dirty="0" err="1"/>
                  <a:t>shown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H</a:t>
                </a:r>
                <a:r>
                  <a:rPr lang="pl-PL" sz="1200" dirty="0"/>
                  <a:t>0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true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then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l-P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r>
                  <a:rPr lang="pl-PL" sz="2400" dirty="0" err="1"/>
                  <a:t>So</a:t>
                </a:r>
                <a:r>
                  <a:rPr lang="pl-PL" sz="2400" dirty="0"/>
                  <a:t>,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the H</a:t>
                </a:r>
                <a:r>
                  <a:rPr lang="pl-PL" sz="1200" dirty="0"/>
                  <a:t>0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true</a:t>
                </a:r>
                <a:r>
                  <a:rPr lang="pl-PL" sz="2400" dirty="0"/>
                  <a:t>, </a:t>
                </a:r>
                <a:r>
                  <a:rPr lang="pl-PL" sz="2400" dirty="0" err="1"/>
                  <a:t>what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values</a:t>
                </a:r>
                <a:r>
                  <a:rPr lang="pl-PL" sz="2400" dirty="0"/>
                  <a:t> of </a:t>
                </a:r>
              </a:p>
              <a:p>
                <a:pPr marL="0" indent="0">
                  <a:buNone/>
                </a:pPr>
                <a:r>
                  <a:rPr lang="pl-PL" sz="2400" dirty="0"/>
                  <a:t>   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do we </a:t>
                </a:r>
                <a:r>
                  <a:rPr lang="pl-PL" sz="2400" dirty="0" err="1"/>
                  <a:t>expect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given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the pdf </a:t>
                </a:r>
              </a:p>
              <a:p>
                <a:pPr marL="0" indent="0">
                  <a:buNone/>
                </a:pPr>
                <a:r>
                  <a:rPr lang="pl-PL" sz="2400" dirty="0"/>
                  <a:t>    of the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distribution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>
                    <a:sym typeface="Wingdings" panose="05000000000000000000" pitchFamily="2" charset="2"/>
                  </a:rPr>
                  <a:t></a:t>
                </a:r>
                <a:endParaRPr lang="pl-PL" sz="2400" dirty="0"/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1560" y="2017712"/>
                <a:ext cx="8343528" cy="4507631"/>
              </a:xfrm>
              <a:blipFill>
                <a:blip r:embed="rId2"/>
                <a:stretch>
                  <a:fillRect t="-1083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05AF18-D839-E4AC-317F-CA0D4516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65712"/>
            <a:ext cx="324035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7FD708DC-6422-F637-F5A3-68B8BBF7C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491162"/>
            <a:ext cx="39052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7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Significance</a:t>
            </a:r>
            <a:r>
              <a:rPr lang="pl-PL" sz="3600" dirty="0"/>
              <a:t> of </a:t>
            </a:r>
            <a:r>
              <a:rPr lang="pl-PL" sz="3600" dirty="0" err="1"/>
              <a:t>regressors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Clearly, </a:t>
                </a:r>
                <a:r>
                  <a:rPr lang="pl-PL" sz="2400" dirty="0" err="1"/>
                  <a:t>typical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values</a:t>
                </a:r>
                <a:r>
                  <a:rPr lang="pl-PL" sz="2400" dirty="0"/>
                  <a:t> of t </a:t>
                </a:r>
                <a:r>
                  <a:rPr lang="pl-PL" sz="2400" dirty="0" err="1"/>
                  <a:t>under</a:t>
                </a:r>
                <a:r>
                  <a:rPr lang="pl-PL" sz="2400" dirty="0"/>
                  <a:t> H</a:t>
                </a:r>
                <a:r>
                  <a:rPr lang="pl-PL" sz="1200" dirty="0"/>
                  <a:t>0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around</a:t>
                </a:r>
                <a:r>
                  <a:rPr lang="pl-PL" sz="2400" dirty="0"/>
                  <a:t> zero. </a:t>
                </a:r>
                <a:r>
                  <a:rPr lang="pl-PL" sz="2400" dirty="0" err="1"/>
                  <a:t>So</a:t>
                </a:r>
                <a:r>
                  <a:rPr lang="pl-PL" sz="2400" dirty="0"/>
                  <a:t> </a:t>
                </a:r>
                <a:r>
                  <a:rPr lang="pl-PL" sz="2400" dirty="0" err="1"/>
                  <a:t>what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in a </a:t>
                </a:r>
                <a:r>
                  <a:rPr lang="pl-PL" sz="2400" dirty="0" err="1"/>
                  <a:t>given</a:t>
                </a:r>
                <a:r>
                  <a:rPr lang="pl-PL" sz="2400" dirty="0"/>
                  <a:t> data set we </a:t>
                </a:r>
                <a:r>
                  <a:rPr lang="pl-PL" sz="2400" dirty="0" err="1"/>
                  <a:t>obtain</a:t>
                </a:r>
                <a:r>
                  <a:rPr lang="pl-PL" sz="2400" dirty="0"/>
                  <a:t> a </a:t>
                </a:r>
                <a:r>
                  <a:rPr lang="pl-PL" sz="2400" dirty="0" err="1"/>
                  <a:t>value</a:t>
                </a:r>
                <a:r>
                  <a:rPr lang="pl-PL" sz="2400" dirty="0"/>
                  <a:t> of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which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very</a:t>
                </a:r>
                <a:r>
                  <a:rPr lang="pl-PL" sz="2400" dirty="0"/>
                  <a:t> far from zero?</a:t>
                </a: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blipFill>
                <a:blip r:embed="rId2"/>
                <a:stretch>
                  <a:fillRect t="-1185" r="-818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78ED0FFB-4D5C-A9D1-8FFA-F96D5F95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82" y="3288163"/>
            <a:ext cx="41794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8452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So</a:t>
            </a:r>
            <a:r>
              <a:rPr lang="pl-PL" sz="3600" dirty="0"/>
              <a:t>, </a:t>
            </a:r>
            <a:r>
              <a:rPr lang="pl-PL" sz="3600" dirty="0" err="1"/>
              <a:t>is</a:t>
            </a:r>
            <a:r>
              <a:rPr lang="pl-PL" sz="3600" dirty="0"/>
              <a:t> </a:t>
            </a:r>
            <a:r>
              <a:rPr lang="pl-PL" sz="3600" dirty="0" err="1"/>
              <a:t>that</a:t>
            </a:r>
            <a:r>
              <a:rPr lang="pl-PL" sz="3600" dirty="0"/>
              <a:t> </a:t>
            </a:r>
            <a:r>
              <a:rPr lang="pl-PL" sz="3600" dirty="0" err="1"/>
              <a:t>all</a:t>
            </a:r>
            <a:r>
              <a:rPr lang="pl-PL" sz="3600" dirty="0"/>
              <a:t> </a:t>
            </a:r>
            <a:r>
              <a:rPr lang="pl-PL" sz="3600" dirty="0" err="1"/>
              <a:t>about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2017713"/>
            <a:ext cx="8487544" cy="4114800"/>
          </a:xfrm>
          <a:noFill/>
          <a:ln/>
        </p:spPr>
        <p:txBody>
          <a:bodyPr lIns="182562" tIns="46037" rIns="182562" bIns="46037"/>
          <a:lstStyle/>
          <a:p>
            <a:r>
              <a:rPr lang="pl-PL" sz="2400" dirty="0" err="1"/>
              <a:t>Regression</a:t>
            </a:r>
            <a:r>
              <a:rPr lang="pl-PL" sz="2400" dirty="0"/>
              <a:t> form: not </a:t>
            </a:r>
            <a:r>
              <a:rPr lang="pl-PL" sz="2400" dirty="0" err="1"/>
              <a:t>always</a:t>
            </a:r>
            <a:r>
              <a:rPr lang="pl-PL" sz="2400" dirty="0"/>
              <a:t> </a:t>
            </a:r>
            <a:r>
              <a:rPr lang="pl-PL" sz="2400" dirty="0" err="1"/>
              <a:t>linear</a:t>
            </a:r>
            <a:endParaRPr lang="pl-PL" sz="2400" dirty="0"/>
          </a:p>
          <a:p>
            <a:r>
              <a:rPr lang="pl-PL" sz="2400" dirty="0" err="1"/>
              <a:t>Different</a:t>
            </a:r>
            <a:r>
              <a:rPr lang="pl-PL" sz="2400" dirty="0"/>
              <a:t> data </a:t>
            </a:r>
            <a:r>
              <a:rPr lang="pl-PL" sz="2400" dirty="0" err="1"/>
              <a:t>types</a:t>
            </a:r>
            <a:r>
              <a:rPr lang="pl-PL" sz="2400" dirty="0"/>
              <a:t>: </a:t>
            </a:r>
            <a:r>
              <a:rPr lang="pl-PL" sz="2400" dirty="0" err="1"/>
              <a:t>adequate</a:t>
            </a:r>
            <a:r>
              <a:rPr lang="pl-PL" sz="2400" dirty="0"/>
              <a:t> </a:t>
            </a:r>
            <a:r>
              <a:rPr lang="pl-PL" sz="2400" dirty="0" err="1"/>
              <a:t>models</a:t>
            </a:r>
            <a:endParaRPr lang="pl-PL" sz="2400" dirty="0"/>
          </a:p>
          <a:p>
            <a:r>
              <a:rPr lang="pl-PL" sz="2400" dirty="0" err="1"/>
              <a:t>Assumptions</a:t>
            </a:r>
            <a:r>
              <a:rPr lang="pl-PL" sz="2400" dirty="0"/>
              <a:t>: </a:t>
            </a:r>
            <a:r>
              <a:rPr lang="pl-PL" sz="2400" dirty="0" err="1"/>
              <a:t>validation</a:t>
            </a:r>
            <a:endParaRPr lang="pl-PL" sz="2400" dirty="0"/>
          </a:p>
          <a:p>
            <a:r>
              <a:rPr lang="pl-PL" sz="2400" dirty="0" err="1"/>
              <a:t>Alternative</a:t>
            </a:r>
            <a:r>
              <a:rPr lang="pl-PL" sz="2400" dirty="0"/>
              <a:t> </a:t>
            </a:r>
            <a:r>
              <a:rPr lang="pl-PL" sz="2400" dirty="0" err="1"/>
              <a:t>assumptions</a:t>
            </a:r>
            <a:r>
              <a:rPr lang="pl-PL" sz="2400" dirty="0"/>
              <a:t> and </a:t>
            </a:r>
            <a:r>
              <a:rPr lang="pl-PL" sz="2400" dirty="0" err="1"/>
              <a:t>different</a:t>
            </a:r>
            <a:r>
              <a:rPr lang="pl-PL" sz="2400" dirty="0"/>
              <a:t> </a:t>
            </a:r>
            <a:r>
              <a:rPr lang="pl-PL" sz="2400" dirty="0" err="1"/>
              <a:t>estimation</a:t>
            </a:r>
            <a:r>
              <a:rPr lang="pl-PL" sz="2400" dirty="0"/>
              <a:t> </a:t>
            </a:r>
            <a:r>
              <a:rPr lang="pl-PL" sz="2400" dirty="0" err="1"/>
              <a:t>techniques</a:t>
            </a:r>
            <a:endParaRPr lang="pl-PL" sz="2400" dirty="0"/>
          </a:p>
          <a:p>
            <a:r>
              <a:rPr lang="pl-PL" sz="2400" dirty="0" err="1"/>
              <a:t>Threats</a:t>
            </a:r>
            <a:r>
              <a:rPr lang="pl-PL" sz="2400" dirty="0"/>
              <a:t> with </a:t>
            </a:r>
            <a:r>
              <a:rPr lang="pl-PL" sz="2400" dirty="0" err="1"/>
              <a:t>inference</a:t>
            </a:r>
            <a:r>
              <a:rPr lang="pl-PL" sz="2400" dirty="0"/>
              <a:t>: </a:t>
            </a:r>
            <a:r>
              <a:rPr lang="pl-PL" sz="2400" dirty="0" err="1"/>
              <a:t>causality</a:t>
            </a:r>
            <a:r>
              <a:rPr lang="pl-PL" sz="2400" dirty="0"/>
              <a:t> vs co-</a:t>
            </a:r>
            <a:r>
              <a:rPr lang="pl-PL" sz="2400" dirty="0" err="1"/>
              <a:t>dependence</a:t>
            </a:r>
            <a:endParaRPr lang="pl-PL" sz="2400" dirty="0"/>
          </a:p>
          <a:p>
            <a:r>
              <a:rPr lang="pl-PL" sz="2400" dirty="0" err="1"/>
              <a:t>Spuriousness</a:t>
            </a:r>
            <a:r>
              <a:rPr lang="pl-PL" sz="2400" dirty="0"/>
              <a:t> of </a:t>
            </a:r>
            <a:r>
              <a:rPr lang="pl-PL" sz="2400" dirty="0" err="1"/>
              <a:t>regression</a:t>
            </a:r>
            <a:endParaRPr lang="pl-PL" sz="2400" dirty="0"/>
          </a:p>
          <a:p>
            <a:r>
              <a:rPr lang="pl-PL" sz="2400" dirty="0"/>
              <a:t>…</a:t>
            </a:r>
          </a:p>
          <a:p>
            <a:endParaRPr lang="pl-PL" sz="2400" dirty="0"/>
          </a:p>
          <a:p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811910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200" dirty="0"/>
              <a:t>Classic </a:t>
            </a:r>
            <a:r>
              <a:rPr lang="pl-PL" sz="3200" dirty="0" err="1"/>
              <a:t>econometrics</a:t>
            </a:r>
            <a:r>
              <a:rPr lang="pl-PL" sz="3200" dirty="0"/>
              <a:t> vs </a:t>
            </a:r>
            <a:r>
              <a:rPr lang="pl-PL" sz="3200" dirty="0" err="1"/>
              <a:t>machine</a:t>
            </a:r>
            <a:r>
              <a:rPr lang="pl-PL" sz="3200" dirty="0"/>
              <a:t> learning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182562" tIns="46037" rIns="182562" bIns="46037"/>
          <a:lstStyle/>
          <a:p>
            <a:r>
              <a:rPr lang="pl-PL" dirty="0" err="1"/>
              <a:t>Why</a:t>
            </a:r>
            <a:r>
              <a:rPr lang="pl-PL" dirty="0"/>
              <a:t> do we do </a:t>
            </a:r>
            <a:r>
              <a:rPr lang="pl-PL" dirty="0" err="1"/>
              <a:t>econometrics</a:t>
            </a:r>
            <a:r>
              <a:rPr lang="pl-PL" dirty="0"/>
              <a:t>?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>
                <a:sym typeface="Wingdings" panose="05000000000000000000" pitchFamily="2" charset="2"/>
              </a:rPr>
              <a:t> </a:t>
            </a:r>
            <a:r>
              <a:rPr lang="pl-PL" dirty="0" err="1"/>
              <a:t>Forecasting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>
                <a:sym typeface="Wingdings" panose="05000000000000000000" pitchFamily="2" charset="2"/>
              </a:rPr>
              <a:t> </a:t>
            </a:r>
            <a:r>
              <a:rPr lang="pl-PL" dirty="0" err="1"/>
              <a:t>Identifying</a:t>
            </a:r>
            <a:r>
              <a:rPr lang="pl-PL" dirty="0"/>
              <a:t> relations</a:t>
            </a:r>
          </a:p>
          <a:p>
            <a:r>
              <a:rPr lang="pl-PL" dirty="0" err="1"/>
              <a:t>So</a:t>
            </a:r>
            <a:r>
              <a:rPr lang="pl-PL" dirty="0"/>
              <a:t>…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tools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?</a:t>
            </a:r>
          </a:p>
          <a:p>
            <a:r>
              <a:rPr lang="pl-PL" dirty="0"/>
              <a:t>As </a:t>
            </a:r>
            <a:r>
              <a:rPr lang="pl-PL" dirty="0" err="1"/>
              <a:t>usual</a:t>
            </a:r>
            <a:r>
              <a:rPr lang="pl-PL" dirty="0"/>
              <a:t>: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single </a:t>
            </a:r>
            <a:r>
              <a:rPr lang="pl-PL" dirty="0" err="1"/>
              <a:t>answer</a:t>
            </a:r>
            <a:endParaRPr lang="pl-PL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Machine learning: pros and </a:t>
            </a:r>
            <a:r>
              <a:rPr lang="pl-PL" sz="3600" dirty="0" err="1"/>
              <a:t>cons</a:t>
            </a:r>
            <a:endParaRPr lang="pl-PL" sz="36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723655"/>
          </a:xfrm>
          <a:noFill/>
          <a:ln/>
        </p:spPr>
        <p:txBody>
          <a:bodyPr lIns="182562" tIns="46037" rIns="182562" bIns="46037"/>
          <a:lstStyle/>
          <a:p>
            <a:r>
              <a:rPr lang="pl-PL" sz="2400" dirty="0"/>
              <a:t>Idea: </a:t>
            </a:r>
            <a:r>
              <a:rPr lang="pl-PL" sz="2400" dirty="0" err="1"/>
              <a:t>provide</a:t>
            </a:r>
            <a:r>
              <a:rPr lang="pl-PL" sz="2400" dirty="0"/>
              <a:t> </a:t>
            </a:r>
            <a:r>
              <a:rPr lang="pl-PL" sz="2400" dirty="0" err="1"/>
              <a:t>efficient</a:t>
            </a:r>
            <a:r>
              <a:rPr lang="pl-PL" sz="2400" dirty="0"/>
              <a:t> </a:t>
            </a:r>
            <a:r>
              <a:rPr lang="pl-PL" sz="2400" dirty="0" err="1"/>
              <a:t>forecasts</a:t>
            </a:r>
            <a:r>
              <a:rPr lang="pl-PL" sz="2400" dirty="0"/>
              <a:t> of </a:t>
            </a:r>
            <a:r>
              <a:rPr lang="pl-PL" sz="2400" dirty="0" err="1"/>
              <a:t>whatever</a:t>
            </a:r>
            <a:r>
              <a:rPr lang="pl-PL" sz="2400" dirty="0"/>
              <a:t> </a:t>
            </a:r>
            <a:r>
              <a:rPr lang="pl-PL" sz="2400" dirty="0" err="1"/>
              <a:t>you</a:t>
            </a:r>
            <a:r>
              <a:rPr lang="pl-PL" sz="2400" dirty="0"/>
              <a:t> </a:t>
            </a:r>
            <a:r>
              <a:rPr lang="pl-PL" sz="2400" dirty="0" err="1"/>
              <a:t>are</a:t>
            </a:r>
            <a:r>
              <a:rPr lang="pl-PL" sz="2400" dirty="0"/>
              <a:t> </a:t>
            </a:r>
            <a:r>
              <a:rPr lang="pl-PL" sz="2400" dirty="0" err="1"/>
              <a:t>interested</a:t>
            </a:r>
            <a:r>
              <a:rPr lang="pl-PL" sz="2400" dirty="0"/>
              <a:t> in</a:t>
            </a:r>
          </a:p>
          <a:p>
            <a:r>
              <a:rPr lang="pl-PL" sz="2400" dirty="0"/>
              <a:t>Works </a:t>
            </a:r>
            <a:r>
              <a:rPr lang="pl-PL" sz="2400" dirty="0" err="1"/>
              <a:t>like</a:t>
            </a:r>
            <a:r>
              <a:rPr lang="pl-PL" sz="2400" dirty="0"/>
              <a:t> a </a:t>
            </a:r>
            <a:r>
              <a:rPr lang="pl-PL" sz="2400" dirty="0" err="1"/>
              <a:t>black</a:t>
            </a:r>
            <a:r>
              <a:rPr lang="pl-PL" sz="2400" dirty="0"/>
              <a:t> </a:t>
            </a:r>
            <a:r>
              <a:rPr lang="pl-PL" sz="2400" dirty="0" err="1"/>
              <a:t>box</a:t>
            </a:r>
            <a:r>
              <a:rPr lang="pl-PL" sz="2400" dirty="0"/>
              <a:t>: </a:t>
            </a:r>
            <a:r>
              <a:rPr lang="pl-PL" sz="2400" dirty="0" err="1"/>
              <a:t>does</a:t>
            </a:r>
            <a:r>
              <a:rPr lang="pl-PL" sz="2400" dirty="0"/>
              <a:t> not </a:t>
            </a:r>
            <a:r>
              <a:rPr lang="pl-PL" sz="2400" dirty="0" err="1"/>
              <a:t>identify</a:t>
            </a:r>
            <a:r>
              <a:rPr lang="pl-PL" sz="2400" dirty="0"/>
              <a:t> </a:t>
            </a:r>
            <a:r>
              <a:rPr lang="pl-PL" sz="2400" dirty="0" err="1"/>
              <a:t>causality</a:t>
            </a:r>
            <a:r>
              <a:rPr lang="pl-PL" sz="2400" dirty="0"/>
              <a:t>, relations, </a:t>
            </a:r>
            <a:r>
              <a:rPr lang="pl-PL" sz="2400" dirty="0" err="1"/>
              <a:t>concentrated</a:t>
            </a:r>
            <a:r>
              <a:rPr lang="pl-PL" sz="2400" dirty="0"/>
              <a:t> and </a:t>
            </a:r>
            <a:r>
              <a:rPr lang="pl-PL" sz="2400" dirty="0" err="1"/>
              <a:t>efficient</a:t>
            </a:r>
            <a:r>
              <a:rPr lang="pl-PL" sz="2400" dirty="0"/>
              <a:t> in </a:t>
            </a:r>
            <a:r>
              <a:rPr lang="pl-PL" sz="2400" dirty="0" err="1"/>
              <a:t>identifying</a:t>
            </a:r>
            <a:r>
              <a:rPr lang="pl-PL" sz="2400" dirty="0"/>
              <a:t> </a:t>
            </a:r>
            <a:r>
              <a:rPr lang="pl-PL" sz="2400" dirty="0" err="1"/>
              <a:t>patterns</a:t>
            </a:r>
            <a:endParaRPr lang="pl-PL" sz="2400" dirty="0"/>
          </a:p>
          <a:p>
            <a:r>
              <a:rPr lang="pl-PL" sz="2400" dirty="0" err="1"/>
              <a:t>Requires</a:t>
            </a:r>
            <a:r>
              <a:rPr lang="pl-PL" sz="2400" dirty="0"/>
              <a:t> big </a:t>
            </a:r>
            <a:r>
              <a:rPr lang="pl-PL" sz="2400" dirty="0" err="1"/>
              <a:t>sets</a:t>
            </a:r>
            <a:r>
              <a:rPr lang="pl-PL" sz="2400" dirty="0"/>
              <a:t> of data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>
                <a:solidFill>
                  <a:srgbClr val="00B050"/>
                </a:solidFill>
              </a:rPr>
              <a:t>+ </a:t>
            </a:r>
            <a:r>
              <a:rPr lang="pl-PL" sz="2400" dirty="0" err="1">
                <a:solidFill>
                  <a:srgbClr val="00B050"/>
                </a:solidFill>
              </a:rPr>
              <a:t>Accurate</a:t>
            </a:r>
            <a:r>
              <a:rPr lang="pl-PL" sz="2400" dirty="0">
                <a:solidFill>
                  <a:srgbClr val="00B050"/>
                </a:solidFill>
              </a:rPr>
              <a:t> in </a:t>
            </a:r>
            <a:r>
              <a:rPr lang="pl-PL" sz="2400" dirty="0" err="1">
                <a:solidFill>
                  <a:srgbClr val="00B050"/>
                </a:solidFill>
              </a:rPr>
              <a:t>forecasting</a:t>
            </a:r>
            <a:r>
              <a:rPr lang="pl-PL" sz="2400" dirty="0">
                <a:solidFill>
                  <a:srgbClr val="00B050"/>
                </a:solidFill>
              </a:rPr>
              <a:t> of </a:t>
            </a:r>
            <a:r>
              <a:rPr lang="pl-PL" sz="2400" i="1" dirty="0" err="1">
                <a:solidFill>
                  <a:srgbClr val="00B050"/>
                </a:solidFill>
              </a:rPr>
              <a:t>what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going</a:t>
            </a:r>
            <a:r>
              <a:rPr lang="pl-PL" sz="2400" dirty="0">
                <a:solidFill>
                  <a:srgbClr val="00B050"/>
                </a:solidFill>
              </a:rPr>
              <a:t> to </a:t>
            </a:r>
            <a:r>
              <a:rPr lang="pl-PL" sz="2400" dirty="0" err="1">
                <a:solidFill>
                  <a:srgbClr val="00B050"/>
                </a:solidFill>
              </a:rPr>
              <a:t>happen</a:t>
            </a:r>
            <a:endParaRPr lang="pl-PL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FF0000"/>
                </a:solidFill>
              </a:rPr>
              <a:t>- </a:t>
            </a:r>
            <a:r>
              <a:rPr lang="pl-PL" sz="2400" dirty="0" err="1">
                <a:solidFill>
                  <a:srgbClr val="FF0000"/>
                </a:solidFill>
              </a:rPr>
              <a:t>Does</a:t>
            </a:r>
            <a:r>
              <a:rPr lang="pl-PL" sz="2400" dirty="0">
                <a:solidFill>
                  <a:srgbClr val="FF0000"/>
                </a:solidFill>
              </a:rPr>
              <a:t> not </a:t>
            </a:r>
            <a:r>
              <a:rPr lang="pl-PL" sz="2400" dirty="0" err="1">
                <a:solidFill>
                  <a:srgbClr val="FF0000"/>
                </a:solidFill>
              </a:rPr>
              <a:t>identify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i="1" dirty="0" err="1">
                <a:solidFill>
                  <a:srgbClr val="FF0000"/>
                </a:solidFill>
              </a:rPr>
              <a:t>why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something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happens</a:t>
            </a:r>
            <a:r>
              <a:rPr lang="pl-PL" sz="2400" dirty="0">
                <a:solidFill>
                  <a:srgbClr val="FF0000"/>
                </a:solidFill>
              </a:rPr>
              <a:t>; </a:t>
            </a:r>
            <a:r>
              <a:rPr lang="pl-PL" sz="2400" dirty="0" err="1">
                <a:solidFill>
                  <a:srgbClr val="FF0000"/>
                </a:solidFill>
              </a:rPr>
              <a:t>requires</a:t>
            </a:r>
            <a:r>
              <a:rPr lang="pl-PL" sz="2400" dirty="0">
                <a:solidFill>
                  <a:srgbClr val="FF0000"/>
                </a:solidFill>
              </a:rPr>
              <a:t> a lot of data, not </a:t>
            </a:r>
            <a:r>
              <a:rPr lang="pl-PL" sz="2400" dirty="0" err="1">
                <a:solidFill>
                  <a:srgbClr val="FF0000"/>
                </a:solidFill>
              </a:rPr>
              <a:t>robust</a:t>
            </a:r>
            <a:r>
              <a:rPr lang="pl-PL" sz="2400" dirty="0">
                <a:solidFill>
                  <a:srgbClr val="FF0000"/>
                </a:solidFill>
              </a:rPr>
              <a:t> to </a:t>
            </a:r>
            <a:r>
              <a:rPr lang="pl-PL" sz="2400" dirty="0" err="1">
                <a:solidFill>
                  <a:srgbClr val="FF0000"/>
                </a:solidFill>
              </a:rPr>
              <a:t>unstable</a:t>
            </a:r>
            <a:r>
              <a:rPr lang="pl-PL" sz="2400" dirty="0">
                <a:solidFill>
                  <a:srgbClr val="FF0000"/>
                </a:solidFill>
              </a:rPr>
              <a:t> relations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Classic </a:t>
            </a:r>
            <a:r>
              <a:rPr lang="pl-PL" sz="3600" dirty="0" err="1"/>
              <a:t>econometrics</a:t>
            </a:r>
            <a:r>
              <a:rPr lang="pl-PL" sz="3600" dirty="0"/>
              <a:t>: pros and </a:t>
            </a:r>
            <a:r>
              <a:rPr lang="pl-PL" sz="3600" dirty="0" err="1"/>
              <a:t>cons</a:t>
            </a:r>
            <a:endParaRPr lang="pl-PL" sz="36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507631"/>
          </a:xfrm>
          <a:noFill/>
          <a:ln/>
        </p:spPr>
        <p:txBody>
          <a:bodyPr lIns="182562" tIns="46037" rIns="182562" bIns="46037"/>
          <a:lstStyle/>
          <a:p>
            <a:r>
              <a:rPr lang="pl-PL" sz="2200" dirty="0"/>
              <a:t>Idea: </a:t>
            </a:r>
            <a:r>
              <a:rPr lang="pl-PL" sz="2200" dirty="0" err="1"/>
              <a:t>identify</a:t>
            </a:r>
            <a:r>
              <a:rPr lang="pl-PL" sz="2200" dirty="0"/>
              <a:t> the data </a:t>
            </a:r>
            <a:r>
              <a:rPr lang="pl-PL" sz="2200" dirty="0" err="1"/>
              <a:t>generating</a:t>
            </a:r>
            <a:r>
              <a:rPr lang="pl-PL" sz="2200" dirty="0"/>
              <a:t> proces (DGP), </a:t>
            </a:r>
            <a:r>
              <a:rPr lang="pl-PL" sz="2200" i="1" dirty="0" err="1"/>
              <a:t>possibly</a:t>
            </a:r>
            <a:r>
              <a:rPr lang="pl-PL" sz="2200" dirty="0"/>
              <a:t> </a:t>
            </a:r>
            <a:r>
              <a:rPr lang="pl-PL" sz="2200" dirty="0" err="1"/>
              <a:t>use</a:t>
            </a:r>
            <a:r>
              <a:rPr lang="pl-PL" sz="2200" dirty="0"/>
              <a:t> </a:t>
            </a:r>
            <a:r>
              <a:rPr lang="pl-PL" sz="2200" dirty="0" err="1"/>
              <a:t>it</a:t>
            </a:r>
            <a:r>
              <a:rPr lang="pl-PL" sz="2200" dirty="0"/>
              <a:t> for </a:t>
            </a:r>
            <a:r>
              <a:rPr lang="pl-PL" sz="2200" dirty="0" err="1"/>
              <a:t>forecasting</a:t>
            </a:r>
            <a:endParaRPr lang="pl-PL" sz="2200" dirty="0"/>
          </a:p>
          <a:p>
            <a:r>
              <a:rPr lang="pl-PL" sz="2200" dirty="0" err="1"/>
              <a:t>Uses</a:t>
            </a:r>
            <a:r>
              <a:rPr lang="pl-PL" sz="2200" dirty="0"/>
              <a:t> </a:t>
            </a:r>
            <a:r>
              <a:rPr lang="pl-PL" sz="2200" dirty="0" err="1"/>
              <a:t>functional</a:t>
            </a:r>
            <a:r>
              <a:rPr lang="pl-PL" sz="2200" dirty="0"/>
              <a:t> relations </a:t>
            </a:r>
            <a:r>
              <a:rPr lang="pl-PL" sz="2200" dirty="0" err="1"/>
              <a:t>between</a:t>
            </a:r>
            <a:r>
              <a:rPr lang="pl-PL" sz="2200" dirty="0"/>
              <a:t> </a:t>
            </a:r>
            <a:r>
              <a:rPr lang="pl-PL" sz="2200" dirty="0" err="1"/>
              <a:t>variables</a:t>
            </a:r>
            <a:r>
              <a:rPr lang="pl-PL" sz="2200" dirty="0"/>
              <a:t> of </a:t>
            </a:r>
            <a:r>
              <a:rPr lang="pl-PL" sz="2200" dirty="0" err="1"/>
              <a:t>interest</a:t>
            </a:r>
            <a:r>
              <a:rPr lang="pl-PL" sz="2200" dirty="0"/>
              <a:t>; </a:t>
            </a:r>
            <a:r>
              <a:rPr lang="pl-PL" sz="2200" dirty="0" err="1"/>
              <a:t>researcher</a:t>
            </a:r>
            <a:r>
              <a:rPr lang="pl-PL" sz="2200" dirty="0"/>
              <a:t> </a:t>
            </a:r>
            <a:r>
              <a:rPr lang="pl-PL" sz="2200" dirty="0" err="1"/>
              <a:t>decides</a:t>
            </a:r>
            <a:r>
              <a:rPr lang="pl-PL" sz="2200" dirty="0"/>
              <a:t> </a:t>
            </a:r>
            <a:r>
              <a:rPr lang="pl-PL" sz="2200" dirty="0" err="1"/>
              <a:t>what</a:t>
            </a:r>
            <a:r>
              <a:rPr lang="pl-PL" sz="2200" dirty="0"/>
              <a:t> </a:t>
            </a:r>
            <a:r>
              <a:rPr lang="pl-PL" sz="2200" dirty="0" err="1"/>
              <a:t>function</a:t>
            </a:r>
            <a:r>
              <a:rPr lang="pl-PL" sz="2200" dirty="0"/>
              <a:t> to </a:t>
            </a:r>
            <a:r>
              <a:rPr lang="pl-PL" sz="2200" dirty="0" err="1"/>
              <a:t>use</a:t>
            </a:r>
            <a:endParaRPr lang="pl-PL" sz="2200" dirty="0"/>
          </a:p>
          <a:p>
            <a:r>
              <a:rPr lang="pl-PL" sz="2200" dirty="0" err="1"/>
              <a:t>Requires</a:t>
            </a:r>
            <a:r>
              <a:rPr lang="pl-PL" sz="2200" dirty="0"/>
              <a:t> </a:t>
            </a:r>
            <a:r>
              <a:rPr lang="pl-PL" sz="2200" dirty="0" err="1"/>
              <a:t>fewer</a:t>
            </a:r>
            <a:r>
              <a:rPr lang="pl-PL" sz="2200" dirty="0"/>
              <a:t> </a:t>
            </a:r>
            <a:r>
              <a:rPr lang="pl-PL" sz="2200" dirty="0" err="1"/>
              <a:t>observations</a:t>
            </a:r>
            <a:r>
              <a:rPr lang="pl-PL" sz="2200" dirty="0"/>
              <a:t> </a:t>
            </a:r>
            <a:r>
              <a:rPr lang="pl-PL" sz="2200" dirty="0" err="1"/>
              <a:t>than</a:t>
            </a:r>
            <a:r>
              <a:rPr lang="pl-PL" sz="2200" dirty="0"/>
              <a:t> </a:t>
            </a:r>
            <a:r>
              <a:rPr lang="pl-PL" sz="2200" dirty="0" err="1"/>
              <a:t>machine</a:t>
            </a:r>
            <a:r>
              <a:rPr lang="pl-PL" sz="2200" dirty="0"/>
              <a:t> learning</a:t>
            </a:r>
          </a:p>
          <a:p>
            <a:endParaRPr lang="pl-PL" sz="2200" dirty="0"/>
          </a:p>
          <a:p>
            <a:pPr marL="0" indent="0">
              <a:buNone/>
            </a:pPr>
            <a:r>
              <a:rPr lang="pl-PL" sz="2200" dirty="0">
                <a:solidFill>
                  <a:srgbClr val="00B050"/>
                </a:solidFill>
              </a:rPr>
              <a:t>+ </a:t>
            </a:r>
            <a:r>
              <a:rPr lang="pl-PL" sz="2200" dirty="0" err="1">
                <a:solidFill>
                  <a:srgbClr val="00B050"/>
                </a:solidFill>
              </a:rPr>
              <a:t>Allows</a:t>
            </a:r>
            <a:r>
              <a:rPr lang="pl-PL" sz="2200" dirty="0">
                <a:solidFill>
                  <a:srgbClr val="00B050"/>
                </a:solidFill>
              </a:rPr>
              <a:t> to </a:t>
            </a:r>
            <a:r>
              <a:rPr lang="pl-PL" sz="2200" dirty="0" err="1">
                <a:solidFill>
                  <a:srgbClr val="00B050"/>
                </a:solidFill>
              </a:rPr>
              <a:t>identify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i="1" dirty="0" err="1">
                <a:solidFill>
                  <a:srgbClr val="00B050"/>
                </a:solidFill>
              </a:rPr>
              <a:t>why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something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happens</a:t>
            </a:r>
            <a:r>
              <a:rPr lang="pl-PL" sz="2200" dirty="0">
                <a:solidFill>
                  <a:srgbClr val="00B050"/>
                </a:solidFill>
              </a:rPr>
              <a:t> and </a:t>
            </a:r>
            <a:r>
              <a:rPr lang="pl-PL" sz="2200" i="1" dirty="0" err="1">
                <a:solidFill>
                  <a:srgbClr val="00B050"/>
                </a:solidFill>
              </a:rPr>
              <a:t>which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determinants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play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i="1" dirty="0" err="1">
                <a:solidFill>
                  <a:srgbClr val="00B050"/>
                </a:solidFill>
              </a:rPr>
              <a:t>what</a:t>
            </a:r>
            <a:r>
              <a:rPr lang="pl-PL" sz="2200" dirty="0">
                <a:solidFill>
                  <a:srgbClr val="00B050"/>
                </a:solidFill>
              </a:rPr>
              <a:t> role, </a:t>
            </a:r>
            <a:r>
              <a:rPr lang="pl-PL" sz="2200" dirty="0" err="1">
                <a:solidFill>
                  <a:srgbClr val="00B050"/>
                </a:solidFill>
              </a:rPr>
              <a:t>thus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may</a:t>
            </a:r>
            <a:r>
              <a:rPr lang="pl-PL" sz="2200" dirty="0">
                <a:solidFill>
                  <a:srgbClr val="00B050"/>
                </a:solidFill>
              </a:rPr>
              <a:t> be </a:t>
            </a:r>
            <a:r>
              <a:rPr lang="pl-PL" sz="2200" dirty="0" err="1">
                <a:solidFill>
                  <a:srgbClr val="00B050"/>
                </a:solidFill>
              </a:rPr>
              <a:t>ammended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if</a:t>
            </a:r>
            <a:r>
              <a:rPr lang="pl-PL" sz="2200" dirty="0">
                <a:solidFill>
                  <a:srgbClr val="00B050"/>
                </a:solidFill>
              </a:rPr>
              <a:t> non-</a:t>
            </a:r>
            <a:r>
              <a:rPr lang="pl-PL" sz="2200" dirty="0" err="1">
                <a:solidFill>
                  <a:srgbClr val="00B050"/>
                </a:solidFill>
              </a:rPr>
              <a:t>stability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is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present</a:t>
            </a:r>
            <a:endParaRPr lang="pl-PL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l-PL" sz="2200" dirty="0">
                <a:solidFill>
                  <a:srgbClr val="FF0000"/>
                </a:solidFill>
              </a:rPr>
              <a:t>- </a:t>
            </a:r>
            <a:r>
              <a:rPr lang="pl-PL" sz="2200" dirty="0" err="1">
                <a:solidFill>
                  <a:srgbClr val="FF0000"/>
                </a:solidFill>
              </a:rPr>
              <a:t>Usually</a:t>
            </a:r>
            <a:r>
              <a:rPr lang="pl-PL" sz="2200" dirty="0">
                <a:solidFill>
                  <a:srgbClr val="FF0000"/>
                </a:solidFill>
              </a:rPr>
              <a:t> not as </a:t>
            </a:r>
            <a:r>
              <a:rPr lang="pl-PL" sz="2200" dirty="0" err="1">
                <a:solidFill>
                  <a:srgbClr val="FF0000"/>
                </a:solidFill>
              </a:rPr>
              <a:t>accurate</a:t>
            </a:r>
            <a:r>
              <a:rPr lang="pl-PL" sz="2200" dirty="0">
                <a:solidFill>
                  <a:srgbClr val="FF0000"/>
                </a:solidFill>
              </a:rPr>
              <a:t> in </a:t>
            </a:r>
            <a:r>
              <a:rPr lang="pl-PL" sz="2200" dirty="0" err="1">
                <a:solidFill>
                  <a:srgbClr val="FF0000"/>
                </a:solidFill>
              </a:rPr>
              <a:t>forecasting</a:t>
            </a:r>
            <a:r>
              <a:rPr lang="pl-PL" sz="2200" dirty="0">
                <a:solidFill>
                  <a:srgbClr val="FF0000"/>
                </a:solidFill>
              </a:rPr>
              <a:t> as the big-data </a:t>
            </a:r>
            <a:r>
              <a:rPr lang="pl-PL" sz="2200" dirty="0" err="1">
                <a:solidFill>
                  <a:srgbClr val="FF0000"/>
                </a:solidFill>
              </a:rPr>
              <a:t>tools</a:t>
            </a:r>
            <a:r>
              <a:rPr lang="pl-PL" sz="2200" dirty="0">
                <a:solidFill>
                  <a:srgbClr val="FF0000"/>
                </a:solidFill>
              </a:rPr>
              <a:t>, </a:t>
            </a:r>
            <a:r>
              <a:rPr lang="pl-PL" sz="2200" dirty="0" err="1">
                <a:solidFill>
                  <a:srgbClr val="FF0000"/>
                </a:solidFill>
              </a:rPr>
              <a:t>requires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knowledge</a:t>
            </a:r>
            <a:r>
              <a:rPr lang="pl-PL" sz="2200" dirty="0">
                <a:solidFill>
                  <a:srgbClr val="FF0000"/>
                </a:solidFill>
              </a:rPr>
              <a:t> (</a:t>
            </a:r>
            <a:r>
              <a:rPr lang="pl-PL" sz="2200" dirty="0" err="1">
                <a:solidFill>
                  <a:srgbClr val="FF0000"/>
                </a:solidFill>
              </a:rPr>
              <a:t>or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deeper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analysis</a:t>
            </a:r>
            <a:r>
              <a:rPr lang="pl-PL" sz="2200" dirty="0">
                <a:solidFill>
                  <a:srgbClr val="FF0000"/>
                </a:solidFill>
              </a:rPr>
              <a:t>) of the </a:t>
            </a:r>
            <a:r>
              <a:rPr lang="pl-PL" sz="2200" dirty="0" err="1">
                <a:solidFill>
                  <a:srgbClr val="FF0000"/>
                </a:solidFill>
              </a:rPr>
              <a:t>undelying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processes</a:t>
            </a:r>
            <a:endParaRPr lang="pl-PL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4000" dirty="0" err="1"/>
              <a:t>Regression</a:t>
            </a:r>
            <a:endParaRPr lang="pl-PL" sz="4000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723655"/>
          </a:xfrm>
          <a:noFill/>
          <a:ln/>
        </p:spPr>
        <p:txBody>
          <a:bodyPr lIns="182562" tIns="46037" rIns="182562" bIns="46037"/>
          <a:lstStyle/>
          <a:p>
            <a:r>
              <a:rPr lang="pl-PL" sz="2400" dirty="0"/>
              <a:t>General </a:t>
            </a:r>
            <a:r>
              <a:rPr lang="pl-PL" sz="2400" dirty="0" err="1"/>
              <a:t>steps</a:t>
            </a:r>
            <a:r>
              <a:rPr lang="pl-PL" sz="2400" dirty="0"/>
              <a:t>:</a:t>
            </a:r>
          </a:p>
          <a:p>
            <a:pPr marL="0" indent="0">
              <a:buNone/>
            </a:pPr>
            <a:endParaRPr lang="pl-PL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identify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what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you</a:t>
            </a:r>
            <a:r>
              <a:rPr lang="pl-PL" sz="2000" dirty="0">
                <a:sym typeface="Wingdings" panose="05000000000000000000" pitchFamily="2" charset="2"/>
              </a:rPr>
              <a:t> want to </a:t>
            </a:r>
            <a:r>
              <a:rPr lang="pl-PL" sz="2000" dirty="0" err="1">
                <a:sym typeface="Wingdings" panose="05000000000000000000" pitchFamily="2" charset="2"/>
              </a:rPr>
              <a:t>explain</a:t>
            </a:r>
            <a:r>
              <a:rPr lang="pl-PL" sz="2000" dirty="0">
                <a:sym typeface="Wingdings" panose="05000000000000000000" pitchFamily="2" charset="2"/>
              </a:rPr>
              <a:t> with </a:t>
            </a:r>
            <a:r>
              <a:rPr lang="pl-PL" sz="2000" dirty="0" err="1">
                <a:sym typeface="Wingdings" panose="05000000000000000000" pitchFamily="2" charset="2"/>
              </a:rPr>
              <a:t>your</a:t>
            </a:r>
            <a:r>
              <a:rPr lang="pl-PL" sz="2000" dirty="0">
                <a:sym typeface="Wingdings" panose="05000000000000000000" pitchFamily="2" charset="2"/>
              </a:rPr>
              <a:t> model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identify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underyling</a:t>
            </a:r>
            <a:r>
              <a:rPr lang="pl-PL" sz="2000" dirty="0">
                <a:sym typeface="Wingdings" panose="05000000000000000000" pitchFamily="2" charset="2"/>
              </a:rPr>
              <a:t> DGP (</a:t>
            </a:r>
            <a:r>
              <a:rPr lang="pl-PL" sz="2000" dirty="0" err="1">
                <a:sym typeface="Wingdings" panose="05000000000000000000" pitchFamily="2" charset="2"/>
              </a:rPr>
              <a:t>well</a:t>
            </a:r>
            <a:r>
              <a:rPr lang="pl-PL" sz="2000" dirty="0">
                <a:sym typeface="Wingdings" panose="05000000000000000000" pitchFamily="2" charset="2"/>
              </a:rPr>
              <a:t>, </a:t>
            </a:r>
            <a:r>
              <a:rPr lang="pl-PL" sz="2000" dirty="0" err="1">
                <a:sym typeface="Wingdings" panose="05000000000000000000" pitchFamily="2" charset="2"/>
              </a:rPr>
              <a:t>almost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always</a:t>
            </a:r>
            <a:r>
              <a:rPr lang="pl-PL" sz="2000" dirty="0">
                <a:sym typeface="Wingdings" panose="05000000000000000000" pitchFamily="2" charset="2"/>
              </a:rPr>
              <a:t>…)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write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function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relating</a:t>
            </a:r>
            <a:r>
              <a:rPr lang="pl-PL" sz="2000" dirty="0">
                <a:sym typeface="Wingdings" panose="05000000000000000000" pitchFamily="2" charset="2"/>
              </a:rPr>
              <a:t> the dependent and independent </a:t>
            </a:r>
            <a:r>
              <a:rPr lang="pl-PL" sz="2000" dirty="0" err="1">
                <a:sym typeface="Wingdings" panose="05000000000000000000" pitchFamily="2" charset="2"/>
              </a:rPr>
              <a:t>variables</a:t>
            </a:r>
            <a:endParaRPr lang="pl-PL" sz="20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use</a:t>
            </a:r>
            <a:r>
              <a:rPr lang="pl-PL" sz="2000" dirty="0">
                <a:sym typeface="Wingdings" panose="05000000000000000000" pitchFamily="2" charset="2"/>
              </a:rPr>
              <a:t> a </a:t>
            </a:r>
            <a:r>
              <a:rPr lang="pl-PL" sz="2000" dirty="0" err="1">
                <a:sym typeface="Wingdings" panose="05000000000000000000" pitchFamily="2" charset="2"/>
              </a:rPr>
              <a:t>sample</a:t>
            </a:r>
            <a:r>
              <a:rPr lang="pl-PL" sz="2000" dirty="0">
                <a:sym typeface="Wingdings" panose="05000000000000000000" pitchFamily="2" charset="2"/>
              </a:rPr>
              <a:t> of data to </a:t>
            </a:r>
            <a:r>
              <a:rPr lang="pl-PL" sz="2000" dirty="0" err="1">
                <a:sym typeface="Wingdings" panose="05000000000000000000" pitchFamily="2" charset="2"/>
              </a:rPr>
              <a:t>identify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values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parameteres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your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function</a:t>
            </a:r>
            <a:r>
              <a:rPr lang="pl-PL" sz="2000" dirty="0">
                <a:sym typeface="Wingdings" panose="05000000000000000000" pitchFamily="2" charset="2"/>
              </a:rPr>
              <a:t> and </a:t>
            </a:r>
            <a:r>
              <a:rPr lang="pl-PL" sz="2000" dirty="0" err="1">
                <a:sym typeface="Wingdings" panose="05000000000000000000" pitchFamily="2" charset="2"/>
              </a:rPr>
              <a:t>treat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them</a:t>
            </a:r>
            <a:r>
              <a:rPr lang="pl-PL" sz="2000" dirty="0">
                <a:sym typeface="Wingdings" panose="05000000000000000000" pitchFamily="2" charset="2"/>
              </a:rPr>
              <a:t> as </a:t>
            </a:r>
            <a:r>
              <a:rPr lang="pl-PL" sz="2000" dirty="0" err="1">
                <a:sym typeface="Wingdings" panose="05000000000000000000" pitchFamily="2" charset="2"/>
              </a:rPr>
              <a:t>estimates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population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parameters</a:t>
            </a:r>
            <a:endParaRPr lang="pl-PL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pl-PL" sz="2400" dirty="0">
              <a:sym typeface="Wingdings" panose="05000000000000000000" pitchFamily="2" charset="2"/>
            </a:endParaRPr>
          </a:p>
          <a:p>
            <a:r>
              <a:rPr lang="pl-PL" sz="2400" dirty="0"/>
              <a:t>The most </a:t>
            </a:r>
            <a:r>
              <a:rPr lang="pl-PL" sz="2400" dirty="0" err="1"/>
              <a:t>annoying</a:t>
            </a:r>
            <a:r>
              <a:rPr lang="pl-PL" sz="2400" dirty="0"/>
              <a:t> part: error term and the </a:t>
            </a:r>
            <a:r>
              <a:rPr lang="pl-PL" sz="2400" dirty="0" err="1"/>
              <a:t>numerous</a:t>
            </a:r>
            <a:r>
              <a:rPr lang="pl-PL" sz="2400" dirty="0"/>
              <a:t> </a:t>
            </a:r>
            <a:r>
              <a:rPr lang="pl-PL" sz="2400" dirty="0" err="1"/>
              <a:t>assumptions</a:t>
            </a:r>
            <a:r>
              <a:rPr lang="pl-PL" sz="2400" dirty="0"/>
              <a:t> </a:t>
            </a:r>
            <a:r>
              <a:rPr lang="pl-PL" sz="2400" dirty="0" err="1"/>
              <a:t>that</a:t>
            </a:r>
            <a:r>
              <a:rPr lang="pl-PL" sz="2400" dirty="0"/>
              <a:t> we </a:t>
            </a:r>
            <a:r>
              <a:rPr lang="pl-PL" sz="2400" dirty="0" err="1"/>
              <a:t>make</a:t>
            </a:r>
            <a:endParaRPr lang="pl-PL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Easiest</a:t>
            </a:r>
            <a:r>
              <a:rPr lang="pl-PL" sz="3600" dirty="0"/>
              <a:t> </a:t>
            </a:r>
            <a:r>
              <a:rPr lang="pl-PL" sz="3600" dirty="0" err="1"/>
              <a:t>example</a:t>
            </a:r>
            <a:r>
              <a:rPr lang="pl-PL" sz="3600" dirty="0"/>
              <a:t> </a:t>
            </a:r>
            <a:r>
              <a:rPr lang="pl-PL" sz="3600" dirty="0" err="1"/>
              <a:t>ever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Assume </a:t>
                </a:r>
                <a:r>
                  <a:rPr lang="pl-PL" sz="2400" dirty="0" err="1"/>
                  <a:t>you</a:t>
                </a:r>
                <a:r>
                  <a:rPr lang="pl-PL" sz="2400" dirty="0"/>
                  <a:t> want to </a:t>
                </a:r>
                <a:r>
                  <a:rPr lang="pl-PL" sz="2400" dirty="0" err="1"/>
                  <a:t>explain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prices</a:t>
                </a:r>
                <a:r>
                  <a:rPr lang="pl-PL" sz="2400" dirty="0"/>
                  <a:t> of the real </a:t>
                </a:r>
                <a:r>
                  <a:rPr lang="pl-PL" sz="2400" dirty="0" err="1"/>
                  <a:t>estate</a:t>
                </a:r>
                <a:endParaRPr lang="pl-PL" sz="2400" dirty="0"/>
              </a:p>
              <a:p>
                <a:r>
                  <a:rPr lang="pl-PL" sz="2400" dirty="0" err="1"/>
                  <a:t>Key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factor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probably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influences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price</a:t>
                </a:r>
                <a:r>
                  <a:rPr lang="pl-PL" sz="2400" dirty="0"/>
                  <a:t>: the </a:t>
                </a:r>
                <a:r>
                  <a:rPr lang="pl-PL" sz="2400" dirty="0" err="1"/>
                  <a:t>size</a:t>
                </a:r>
                <a:r>
                  <a:rPr lang="pl-PL" sz="2400" dirty="0"/>
                  <a:t> </a:t>
                </a:r>
              </a:p>
              <a:p>
                <a:r>
                  <a:rPr lang="pl-PL" sz="2400" dirty="0" err="1"/>
                  <a:t>Function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type</a:t>
                </a:r>
                <a:r>
                  <a:rPr lang="pl-PL" sz="2400" dirty="0"/>
                  <a:t>: </a:t>
                </a:r>
                <a:r>
                  <a:rPr lang="pl-PL" sz="2400" dirty="0" err="1"/>
                  <a:t>linear</a:t>
                </a:r>
                <a:endParaRPr lang="pl-PL" sz="2400" dirty="0"/>
              </a:p>
              <a:p>
                <a:r>
                  <a:rPr lang="pl-PL" sz="2400" dirty="0" err="1"/>
                  <a:t>So</a:t>
                </a:r>
                <a:r>
                  <a:rPr lang="pl-PL" sz="2400" dirty="0"/>
                  <a:t> the model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the error term. We </a:t>
                </a:r>
                <a:r>
                  <a:rPr lang="pl-PL" sz="2400" dirty="0" err="1"/>
                  <a:t>make</a:t>
                </a:r>
                <a:r>
                  <a:rPr lang="pl-PL" sz="2400" dirty="0"/>
                  <a:t> a numer of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, </a:t>
                </a:r>
                <a:r>
                  <a:rPr lang="pl-PL" sz="2400" dirty="0" err="1"/>
                  <a:t>including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pl-PL" sz="2400" dirty="0">
                    <a:sym typeface="Wingdings" panose="05000000000000000000" pitchFamily="2" charset="2"/>
                  </a:rPr>
                  <a:t>  </a:t>
                </a:r>
                <a:r>
                  <a:rPr lang="pl-PL" sz="2400" dirty="0" err="1">
                    <a:sym typeface="Wingdings" panose="05000000000000000000" pitchFamily="2" charset="2"/>
                  </a:rPr>
                  <a:t>consequences</a:t>
                </a:r>
                <a:r>
                  <a:rPr lang="pl-PL" sz="2400" dirty="0">
                    <a:sym typeface="Wingdings" panose="05000000000000000000" pitchFamily="2" charset="2"/>
                  </a:rPr>
                  <a:t>?</a:t>
                </a:r>
              </a:p>
              <a:p>
                <a:r>
                  <a:rPr lang="pl-PL" sz="2400" dirty="0" err="1">
                    <a:sym typeface="Wingdings" panose="05000000000000000000" pitchFamily="2" charset="2"/>
                  </a:rPr>
                  <a:t>Core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question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:r>
                  <a:rPr lang="pl-PL" sz="2400" dirty="0" err="1">
                    <a:sym typeface="Wingdings" panose="05000000000000000000" pitchFamily="2" charset="2"/>
                  </a:rPr>
                  <a:t>how</a:t>
                </a:r>
                <a:r>
                  <a:rPr lang="pl-PL" sz="2400" dirty="0">
                    <a:sym typeface="Wingdings" panose="05000000000000000000" pitchFamily="2" charset="2"/>
                  </a:rPr>
                  <a:t> do we </a:t>
                </a:r>
                <a:r>
                  <a:rPr lang="pl-PL" sz="2400" dirty="0" err="1">
                    <a:sym typeface="Wingdings" panose="05000000000000000000" pitchFamily="2" charset="2"/>
                  </a:rPr>
                  <a:t>get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l-PL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400" dirty="0"/>
                  <a:t>?</a:t>
                </a:r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37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85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C8B543A3-E42A-6BD6-A0AE-40D6FA11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420888"/>
            <a:ext cx="4752528" cy="79208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031C9DA-15C2-D633-5256-7F4128D3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256111"/>
            <a:ext cx="4642132" cy="7200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Geometric</a:t>
            </a:r>
            <a:r>
              <a:rPr lang="pl-PL" sz="3600" dirty="0"/>
              <a:t> </a:t>
            </a:r>
            <a:r>
              <a:rPr lang="pl-PL" sz="3600" dirty="0" err="1"/>
              <a:t>interpretation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2017713"/>
                <a:ext cx="7772400" cy="1267271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Define Y=</a:t>
                </a:r>
                <a:r>
                  <a:rPr lang="pl-PL" sz="2400" dirty="0" err="1"/>
                  <a:t>Price,X</a:t>
                </a:r>
                <a:r>
                  <a:rPr lang="pl-PL" sz="2400" dirty="0"/>
                  <a:t>=</a:t>
                </a:r>
                <a:r>
                  <a:rPr lang="pl-PL" sz="2400" dirty="0" err="1"/>
                  <a:t>Size</a:t>
                </a:r>
                <a:r>
                  <a:rPr lang="pl-PL" sz="2400" dirty="0"/>
                  <a:t>, the model </a:t>
                </a:r>
                <a:r>
                  <a:rPr lang="pl-PL" sz="2400" dirty="0" err="1"/>
                  <a:t>becomes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b="0" dirty="0"/>
              </a:p>
              <a:p>
                <a:r>
                  <a:rPr lang="pl-PL" sz="2400" dirty="0" err="1"/>
                  <a:t>Geometric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interpretation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400" dirty="0"/>
                  <a:t>=0</a:t>
                </a: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2017713"/>
                <a:ext cx="7772400" cy="1267271"/>
              </a:xfrm>
              <a:blipFill>
                <a:blip r:embed="rId2"/>
                <a:stretch>
                  <a:fillRect t="-3846" b="-10096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>
            <a:extLst>
              <a:ext uri="{FF2B5EF4-FFF2-40B4-BE49-F238E27FC236}">
                <a16:creationId xmlns:a16="http://schemas.microsoft.com/office/drawing/2014/main" id="{883F6B8F-F712-410E-3598-462AB512182A}"/>
              </a:ext>
            </a:extLst>
          </p:cNvPr>
          <p:cNvSpPr txBox="1"/>
          <p:nvPr/>
        </p:nvSpPr>
        <p:spPr>
          <a:xfrm rot="21248965">
            <a:off x="6657927" y="3753058"/>
            <a:ext cx="2039403" cy="1938992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F0000"/>
                </a:solidFill>
              </a:rPr>
              <a:t>By the </a:t>
            </a:r>
            <a:r>
              <a:rPr lang="pl-PL" sz="2400" dirty="0" err="1">
                <a:solidFill>
                  <a:srgbClr val="FF0000"/>
                </a:solidFill>
              </a:rPr>
              <a:t>way</a:t>
            </a:r>
            <a:r>
              <a:rPr lang="pl-PL" sz="2400" dirty="0">
                <a:solidFill>
                  <a:srgbClr val="FF0000"/>
                </a:solidFill>
              </a:rPr>
              <a:t>: </a:t>
            </a:r>
            <a:r>
              <a:rPr lang="pl-PL" sz="2400" dirty="0" err="1">
                <a:solidFill>
                  <a:srgbClr val="FF0000"/>
                </a:solidFill>
              </a:rPr>
              <a:t>how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many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observations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would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suffice</a:t>
            </a:r>
            <a:r>
              <a:rPr lang="pl-PL" sz="2400" dirty="0">
                <a:solidFill>
                  <a:srgbClr val="FF0000"/>
                </a:solidFill>
              </a:rPr>
              <a:t> to do the </a:t>
            </a:r>
            <a:r>
              <a:rPr lang="pl-PL" sz="2400" dirty="0" err="1">
                <a:solidFill>
                  <a:srgbClr val="FF0000"/>
                </a:solidFill>
              </a:rPr>
              <a:t>job</a:t>
            </a:r>
            <a:r>
              <a:rPr lang="pl-PL" sz="24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42195F4-DEA9-7ADC-381B-7988CDF9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426282"/>
            <a:ext cx="4724400" cy="32289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Basic </a:t>
            </a:r>
            <a:r>
              <a:rPr lang="pl-PL" sz="3600" dirty="0" err="1"/>
              <a:t>interpretation</a:t>
            </a:r>
            <a:endParaRPr lang="pl-PL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2"/>
                <a:ext cx="8199512" cy="4723655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Suppose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</m:acc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=10+7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𝑆𝑢𝑟𝑓𝑎𝑐𝑒</m:t>
                    </m:r>
                  </m:oMath>
                </a14:m>
                <a:r>
                  <a:rPr lang="pl-PL" sz="2000" dirty="0">
                    <a:sym typeface="Wingdings" panose="05000000000000000000" pitchFamily="2" charset="2"/>
                  </a:rPr>
                  <a:t> (</a:t>
                </a:r>
                <a:r>
                  <a:rPr lang="pl-PL" sz="2000" dirty="0" err="1">
                    <a:sym typeface="Wingdings" panose="05000000000000000000" pitchFamily="2" charset="2"/>
                  </a:rPr>
                  <a:t>price</a:t>
                </a:r>
                <a:r>
                  <a:rPr lang="pl-PL" sz="2000" dirty="0">
                    <a:sym typeface="Wingdings" panose="05000000000000000000" pitchFamily="2" charset="2"/>
                  </a:rPr>
                  <a:t>: </a:t>
                </a:r>
                <a:r>
                  <a:rPr lang="pl-PL" sz="2000" dirty="0" err="1">
                    <a:sym typeface="Wingdings" panose="05000000000000000000" pitchFamily="2" charset="2"/>
                  </a:rPr>
                  <a:t>ths</a:t>
                </a:r>
                <a:r>
                  <a:rPr lang="pl-PL" sz="2000" dirty="0">
                    <a:sym typeface="Wingdings" panose="05000000000000000000" pitchFamily="2" charset="2"/>
                  </a:rPr>
                  <a:t> $, </a:t>
                </a:r>
                <a:r>
                  <a:rPr lang="pl-PL" sz="2000" dirty="0" err="1">
                    <a:sym typeface="Wingdings" panose="05000000000000000000" pitchFamily="2" charset="2"/>
                  </a:rPr>
                  <a:t>surface</a:t>
                </a:r>
                <a:r>
                  <a:rPr lang="pl-PL" sz="2000" dirty="0">
                    <a:sym typeface="Wingdings" panose="05000000000000000000" pitchFamily="2" charset="2"/>
                  </a:rPr>
                  <a:t>: </a:t>
                </a:r>
                <a:r>
                  <a:rPr lang="pl-PL" sz="2000" dirty="0" err="1">
                    <a:sym typeface="Wingdings" panose="05000000000000000000" pitchFamily="2" charset="2"/>
                  </a:rPr>
                  <a:t>sqm</a:t>
                </a:r>
                <a:r>
                  <a:rPr lang="pl-PL" sz="2000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pl-PL" sz="2000" dirty="0">
                    <a:sym typeface="Wingdings" panose="05000000000000000000" pitchFamily="2" charset="2"/>
                  </a:rPr>
                  <a:t>How to </a:t>
                </a:r>
                <a:r>
                  <a:rPr lang="pl-PL" sz="2000" dirty="0" err="1">
                    <a:sym typeface="Wingdings" panose="05000000000000000000" pitchFamily="2" charset="2"/>
                  </a:rPr>
                  <a:t>interpret</a:t>
                </a:r>
                <a:r>
                  <a:rPr lang="pl-PL" sz="2000" dirty="0">
                    <a:sym typeface="Wingdings" panose="05000000000000000000" pitchFamily="2" charset="2"/>
                  </a:rPr>
                  <a:t> the </a:t>
                </a:r>
                <a:r>
                  <a:rPr lang="pl-PL" sz="2000" dirty="0" err="1">
                    <a:sym typeface="Wingdings" panose="05000000000000000000" pitchFamily="2" charset="2"/>
                  </a:rPr>
                  <a:t>estimate</a:t>
                </a:r>
                <a:r>
                  <a:rPr lang="pl-PL" sz="2000" dirty="0">
                    <a:sym typeface="Wingdings" panose="05000000000000000000" pitchFamily="2" charset="2"/>
                  </a:rPr>
                  <a:t> („7”)?</a:t>
                </a:r>
              </a:p>
              <a:p>
                <a:r>
                  <a:rPr lang="pl-PL" sz="2000" dirty="0">
                    <a:sym typeface="Wingdings" panose="05000000000000000000" pitchFamily="2" charset="2"/>
                  </a:rPr>
                  <a:t>Simple </a:t>
                </a:r>
                <a:r>
                  <a:rPr lang="pl-PL" sz="2000" dirty="0" err="1">
                    <a:sym typeface="Wingdings" panose="05000000000000000000" pitchFamily="2" charset="2"/>
                  </a:rPr>
                  <a:t>measure</a:t>
                </a:r>
                <a:r>
                  <a:rPr lang="pl-PL" sz="2000" dirty="0">
                    <a:sym typeface="Wingdings" panose="05000000000000000000" pitchFamily="2" charset="2"/>
                  </a:rPr>
                  <a:t> of the </a:t>
                </a:r>
                <a:r>
                  <a:rPr lang="pl-PL" sz="2000" dirty="0" err="1">
                    <a:sym typeface="Wingdings" panose="05000000000000000000" pitchFamily="2" charset="2"/>
                  </a:rPr>
                  <a:t>fit</a:t>
                </a:r>
                <a:r>
                  <a:rPr lang="pl-PL" sz="2000" dirty="0">
                    <a:sym typeface="Wingdings" panose="05000000000000000000" pitchFamily="2" charset="2"/>
                  </a:rPr>
                  <a:t> of the model: R-</a:t>
                </a:r>
                <a:r>
                  <a:rPr lang="pl-PL" sz="2000" dirty="0" err="1">
                    <a:sym typeface="Wingdings" panose="05000000000000000000" pitchFamily="2" charset="2"/>
                  </a:rPr>
                  <a:t>squared</a:t>
                </a:r>
                <a:endParaRPr lang="pl-PL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pl-PL" sz="2400" dirty="0">
                  <a:sym typeface="Wingdings" panose="05000000000000000000" pitchFamily="2" charset="2"/>
                </a:endParaRPr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r>
                  <a:rPr lang="pl-PL" sz="2400" dirty="0"/>
                  <a:t>The most </a:t>
                </a:r>
                <a:r>
                  <a:rPr lang="pl-PL" sz="2400" dirty="0" err="1"/>
                  <a:t>annoying</a:t>
                </a:r>
                <a:r>
                  <a:rPr lang="pl-PL" sz="2400" dirty="0"/>
                  <a:t> part: error term and the </a:t>
                </a:r>
                <a:r>
                  <a:rPr lang="pl-PL" sz="2400" dirty="0" err="1"/>
                  <a:t>numerous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we </a:t>
                </a:r>
                <a:r>
                  <a:rPr lang="pl-PL" sz="2400" dirty="0" err="1"/>
                  <a:t>make</a:t>
                </a:r>
                <a:endParaRPr lang="pl-PL" sz="2400" dirty="0"/>
              </a:p>
            </p:txBody>
          </p:sp>
        </mc:Choice>
        <mc:Fallback>
          <p:sp>
            <p:nvSpPr>
              <p:cNvPr id="102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2"/>
                <a:ext cx="8199512" cy="4723655"/>
              </a:xfrm>
              <a:blipFill>
                <a:blip r:embed="rId2"/>
                <a:stretch>
                  <a:fillRect t="-903" b="-1032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133442B2-ABA8-50C2-EE85-B02D63AB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9" y="3315616"/>
            <a:ext cx="3339321" cy="241764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B6CE5C2-14E6-FF60-74D3-0DF04EFA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05" y="3315616"/>
            <a:ext cx="3303170" cy="241764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D0AC244-5799-76A0-DA6A-316D631D5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50" y="3789040"/>
            <a:ext cx="2231700" cy="93610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54328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Multiple</a:t>
            </a:r>
            <a:r>
              <a:rPr lang="pl-PL" sz="3600" dirty="0"/>
              <a:t> </a:t>
            </a:r>
            <a:r>
              <a:rPr lang="pl-PL" sz="3600" dirty="0" err="1"/>
              <a:t>regression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017713"/>
                <a:ext cx="8559552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Suppose </a:t>
                </a:r>
                <a:r>
                  <a:rPr lang="pl-PL" sz="2400" dirty="0" err="1"/>
                  <a:t>there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more</a:t>
                </a:r>
                <a:r>
                  <a:rPr lang="pl-PL" sz="2400" dirty="0"/>
                  <a:t> independent </a:t>
                </a:r>
                <a:r>
                  <a:rPr lang="pl-PL" sz="2400" dirty="0" err="1"/>
                  <a:t>variables</a:t>
                </a:r>
                <a:r>
                  <a:rPr lang="pl-PL" sz="2400" dirty="0"/>
                  <a:t>, the </a:t>
                </a:r>
                <a:r>
                  <a:rPr lang="pl-PL" sz="2400" dirty="0" err="1"/>
                  <a:t>linear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regression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then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becomes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b="0" dirty="0"/>
              </a:p>
              <a:p>
                <a:r>
                  <a:rPr lang="pl-PL" sz="2400" dirty="0" err="1"/>
                  <a:t>An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example</a:t>
                </a:r>
                <a:r>
                  <a:rPr lang="pl-PL" sz="2400" dirty="0"/>
                  <a:t>: Altman (1968)</a:t>
                </a:r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017713"/>
                <a:ext cx="8559552" cy="4114800"/>
              </a:xfrm>
              <a:blipFill>
                <a:blip r:embed="rId2"/>
                <a:stretch>
                  <a:fillRect t="-1185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1C5DE8F8-4229-2832-75F8-D168A94A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0393">
            <a:off x="395536" y="3861048"/>
            <a:ext cx="6134100" cy="24384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EEB37CF-E07C-086F-DEF3-E8DD201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07140"/>
            <a:ext cx="6610350" cy="206692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597088D4-6A6A-0B96-6B32-CD0745850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46" y="2711429"/>
            <a:ext cx="1445242" cy="16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162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CFA5F52AA0A00C4CBEF2A37681B2318F04009FDCD24A096B5E4C8184D4910FEB1A76" ma:contentTypeVersion="56" ma:contentTypeDescription="Create a new document." ma:contentTypeScope="" ma:versionID="e2b161dd106aa6ff43a2053ab7ed0d23">
  <xsd:schema xmlns:xsd="http://www.w3.org/2001/XMLSchema" xmlns:xs="http://www.w3.org/2001/XMLSchema" xmlns:p="http://schemas.microsoft.com/office/2006/metadata/properties" xmlns:ns2="29baff33-f40f-4664-8054-1bde3cabf4f6" targetNamespace="http://schemas.microsoft.com/office/2006/metadata/properties" ma:root="true" ma:fieldsID="df3fe752eed498a1554dc026fa12eabd" ns2:_="">
    <xsd:import namespace="29baff33-f40f-4664-8054-1bde3cabf4f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aff33-f40f-4664-8054-1bde3cabf4f6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35ae66bf-e87d-41c1-aaaa-5f9779661904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1DDBB892-E9C2-41BE-A746-120199994C31}" ma:internalName="CSXSubmissionMarket" ma:readOnly="false" ma:showField="MarketName" ma:web="29baff33-f40f-4664-8054-1bde3cabf4f6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22649cd3-0638-4550-a153-a68664946fb0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2513E2E7-E2AF-440C-8567-37153D3865E2}" ma:internalName="InProjectListLookup" ma:readOnly="true" ma:showField="InProjectList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961a284f-ead0-40ef-8222-26875887a96b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2513E2E7-E2AF-440C-8567-37153D3865E2}" ma:internalName="LastCompleteVersionLookup" ma:readOnly="true" ma:showField="LastCompleteVersion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2513E2E7-E2AF-440C-8567-37153D3865E2}" ma:internalName="LastPreviewErrorLookup" ma:readOnly="true" ma:showField="LastPreviewError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2513E2E7-E2AF-440C-8567-37153D3865E2}" ma:internalName="LastPreviewResultLookup" ma:readOnly="true" ma:showField="LastPreviewResult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2513E2E7-E2AF-440C-8567-37153D3865E2}" ma:internalName="LastPreviewAttemptDateLookup" ma:readOnly="true" ma:showField="LastPreviewAttemptDat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2513E2E7-E2AF-440C-8567-37153D3865E2}" ma:internalName="LastPreviewedByLookup" ma:readOnly="true" ma:showField="LastPreviewedBy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2513E2E7-E2AF-440C-8567-37153D3865E2}" ma:internalName="LastPreviewTimeLookup" ma:readOnly="true" ma:showField="LastPreviewTim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2513E2E7-E2AF-440C-8567-37153D3865E2}" ma:internalName="LastPreviewVersionLookup" ma:readOnly="true" ma:showField="LastPreviewVersion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2513E2E7-E2AF-440C-8567-37153D3865E2}" ma:internalName="LastPublishErrorLookup" ma:readOnly="true" ma:showField="LastPublishError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2513E2E7-E2AF-440C-8567-37153D3865E2}" ma:internalName="LastPublishResultLookup" ma:readOnly="true" ma:showField="LastPublishResult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2513E2E7-E2AF-440C-8567-37153D3865E2}" ma:internalName="LastPublishAttemptDateLookup" ma:readOnly="true" ma:showField="LastPublishAttemptDat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2513E2E7-E2AF-440C-8567-37153D3865E2}" ma:internalName="LastPublishedByLookup" ma:readOnly="true" ma:showField="LastPublishedBy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2513E2E7-E2AF-440C-8567-37153D3865E2}" ma:internalName="LastPublishTimeLookup" ma:readOnly="true" ma:showField="LastPublishTim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2513E2E7-E2AF-440C-8567-37153D3865E2}" ma:internalName="LastPublishVersionLookup" ma:readOnly="true" ma:showField="LastPublishVersion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72723BFE-42E4-4BFD-ABEC-91FC880F9EED}" ma:internalName="LocLastLocAttemptVersionLookup" ma:readOnly="false" ma:showField="LastLocAttemptVersion" ma:web="29baff33-f40f-4664-8054-1bde3cabf4f6">
      <xsd:simpleType>
        <xsd:restriction base="dms:Lookup"/>
      </xsd:simpleType>
    </xsd:element>
    <xsd:element name="LocLastLocAttemptVersionTypeLookup" ma:index="71" nillable="true" ma:displayName="Loc Last Loc Attempt Version Type" ma:default="" ma:list="{72723BFE-42E4-4BFD-ABEC-91FC880F9EED}" ma:internalName="LocLastLocAttemptVersionTypeLookup" ma:readOnly="true" ma:showField="LastLocAttemptVersionType" ma:web="29baff33-f40f-4664-8054-1bde3cabf4f6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72723BFE-42E4-4BFD-ABEC-91FC880F9EED}" ma:internalName="LocNewPublishedVersionLookup" ma:readOnly="true" ma:showField="NewPublishedVersion" ma:web="29baff33-f40f-4664-8054-1bde3cabf4f6">
      <xsd:simpleType>
        <xsd:restriction base="dms:Lookup"/>
      </xsd:simpleType>
    </xsd:element>
    <xsd:element name="LocOverallHandbackStatusLookup" ma:index="75" nillable="true" ma:displayName="Loc Overall Handback Status" ma:default="" ma:list="{72723BFE-42E4-4BFD-ABEC-91FC880F9EED}" ma:internalName="LocOverallHandbackStatusLookup" ma:readOnly="true" ma:showField="OverallHandbackStatus" ma:web="29baff33-f40f-4664-8054-1bde3cabf4f6">
      <xsd:simpleType>
        <xsd:restriction base="dms:Lookup"/>
      </xsd:simpleType>
    </xsd:element>
    <xsd:element name="LocOverallLocStatusLookup" ma:index="76" nillable="true" ma:displayName="Loc Overall Localize Status" ma:default="" ma:list="{72723BFE-42E4-4BFD-ABEC-91FC880F9EED}" ma:internalName="LocOverallLocStatusLookup" ma:readOnly="true" ma:showField="OverallLocStatus" ma:web="29baff33-f40f-4664-8054-1bde3cabf4f6">
      <xsd:simpleType>
        <xsd:restriction base="dms:Lookup"/>
      </xsd:simpleType>
    </xsd:element>
    <xsd:element name="LocOverallPreviewStatusLookup" ma:index="77" nillable="true" ma:displayName="Loc Overall Preview Status" ma:default="" ma:list="{72723BFE-42E4-4BFD-ABEC-91FC880F9EED}" ma:internalName="LocOverallPreviewStatusLookup" ma:readOnly="true" ma:showField="OverallPreviewStatus" ma:web="29baff33-f40f-4664-8054-1bde3cabf4f6">
      <xsd:simpleType>
        <xsd:restriction base="dms:Lookup"/>
      </xsd:simpleType>
    </xsd:element>
    <xsd:element name="LocOverallPublishStatusLookup" ma:index="78" nillable="true" ma:displayName="Loc Overall Publish Status" ma:default="" ma:list="{72723BFE-42E4-4BFD-ABEC-91FC880F9EED}" ma:internalName="LocOverallPublishStatusLookup" ma:readOnly="true" ma:showField="OverallPublishStatus" ma:web="29baff33-f40f-4664-8054-1bde3cabf4f6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72723BFE-42E4-4BFD-ABEC-91FC880F9EED}" ma:internalName="LocProcessedForHandoffsLookup" ma:readOnly="true" ma:showField="ProcessedForHandoffs" ma:web="29baff33-f40f-4664-8054-1bde3cabf4f6">
      <xsd:simpleType>
        <xsd:restriction base="dms:Lookup"/>
      </xsd:simpleType>
    </xsd:element>
    <xsd:element name="LocProcessedForMarketsLookup" ma:index="81" nillable="true" ma:displayName="Loc Processed For Markets" ma:default="" ma:list="{72723BFE-42E4-4BFD-ABEC-91FC880F9EED}" ma:internalName="LocProcessedForMarketsLookup" ma:readOnly="true" ma:showField="ProcessedForMarkets" ma:web="29baff33-f40f-4664-8054-1bde3cabf4f6">
      <xsd:simpleType>
        <xsd:restriction base="dms:Lookup"/>
      </xsd:simpleType>
    </xsd:element>
    <xsd:element name="LocPublishedDependentAssetsLookup" ma:index="82" nillable="true" ma:displayName="Loc Published Dependent Assets" ma:default="" ma:list="{72723BFE-42E4-4BFD-ABEC-91FC880F9EED}" ma:internalName="LocPublishedDependentAssetsLookup" ma:readOnly="true" ma:showField="PublishedDependentAssets" ma:web="29baff33-f40f-4664-8054-1bde3cabf4f6">
      <xsd:simpleType>
        <xsd:restriction base="dms:Lookup"/>
      </xsd:simpleType>
    </xsd:element>
    <xsd:element name="LocPublishedLinkedAssetsLookup" ma:index="83" nillable="true" ma:displayName="Loc Published Linked Assets" ma:default="" ma:list="{72723BFE-42E4-4BFD-ABEC-91FC880F9EED}" ma:internalName="LocPublishedLinkedAssetsLookup" ma:readOnly="true" ma:showField="PublishedLinkedAssets" ma:web="29baff33-f40f-4664-8054-1bde3cabf4f6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cb159bc7-6392-40eb-91ad-5e9404d69876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1DDBB892-E9C2-41BE-A746-120199994C31}" ma:internalName="Markets" ma:readOnly="false" ma:showField="MarketNam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2513E2E7-E2AF-440C-8567-37153D3865E2}" ma:internalName="NumOfRatingsLookup" ma:readOnly="true" ma:showField="NumOfRatings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2513E2E7-E2AF-440C-8567-37153D3865E2}" ma:internalName="PublishStatusLookup" ma:readOnly="false" ma:showField="PublishStatus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9e57b0ce-4b8f-49f5-b588-fc22682c04a3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9d66d6a4-c4b4-42e6-80e6-7373254461f0}" ma:internalName="TaxCatchAll" ma:showField="CatchAllData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9d66d6a4-c4b4-42e6-80e6-7373254461f0}" ma:internalName="TaxCatchAllLabel" ma:readOnly="true" ma:showField="CatchAllDataLabel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29baff33-f40f-4664-8054-1bde3cabf4f6">false</MarketSpecific>
    <ApprovalStatus xmlns="29baff33-f40f-4664-8054-1bde3cabf4f6">InProgress</ApprovalStatus>
    <LocComments xmlns="29baff33-f40f-4664-8054-1bde3cabf4f6" xsi:nil="true"/>
    <DirectSourceMarket xmlns="29baff33-f40f-4664-8054-1bde3cabf4f6">english</DirectSourceMarket>
    <ThumbnailAssetId xmlns="29baff33-f40f-4664-8054-1bde3cabf4f6" xsi:nil="true"/>
    <PrimaryImageGen xmlns="29baff33-f40f-4664-8054-1bde3cabf4f6">false</PrimaryImageGen>
    <LegacyData xmlns="29baff33-f40f-4664-8054-1bde3cabf4f6" xsi:nil="true"/>
    <TPFriendlyName xmlns="29baff33-f40f-4664-8054-1bde3cabf4f6" xsi:nil="true"/>
    <NumericId xmlns="29baff33-f40f-4664-8054-1bde3cabf4f6" xsi:nil="true"/>
    <LocRecommendedHandoff xmlns="29baff33-f40f-4664-8054-1bde3cabf4f6" xsi:nil="true"/>
    <BlockPublish xmlns="29baff33-f40f-4664-8054-1bde3cabf4f6">false</BlockPublish>
    <BusinessGroup xmlns="29baff33-f40f-4664-8054-1bde3cabf4f6" xsi:nil="true"/>
    <OpenTemplate xmlns="29baff33-f40f-4664-8054-1bde3cabf4f6">false</OpenTemplate>
    <SourceTitle xmlns="29baff33-f40f-4664-8054-1bde3cabf4f6" xsi:nil="true"/>
    <APEditor xmlns="29baff33-f40f-4664-8054-1bde3cabf4f6">
      <UserInfo>
        <DisplayName/>
        <AccountId xsi:nil="true"/>
        <AccountType/>
      </UserInfo>
    </APEditor>
    <UALocComments xmlns="29baff33-f40f-4664-8054-1bde3cabf4f6">2007 Template UpLeveling Do Not HandOff</UALocComments>
    <IntlLangReviewDate xmlns="29baff33-f40f-4664-8054-1bde3cabf4f6" xsi:nil="true"/>
    <PublishStatusLookup xmlns="29baff33-f40f-4664-8054-1bde3cabf4f6">
      <Value>374931</Value>
      <Value>374928</Value>
    </PublishStatusLookup>
    <ParentAssetId xmlns="29baff33-f40f-4664-8054-1bde3cabf4f6" xsi:nil="true"/>
    <FeatureTagsTaxHTField0 xmlns="29baff33-f40f-4664-8054-1bde3cabf4f6">
      <Terms xmlns="http://schemas.microsoft.com/office/infopath/2007/PartnerControls"/>
    </FeatureTagsTaxHTField0>
    <MachineTranslated xmlns="29baff33-f40f-4664-8054-1bde3cabf4f6">false</MachineTranslated>
    <Providers xmlns="29baff33-f40f-4664-8054-1bde3cabf4f6" xsi:nil="true"/>
    <OriginalSourceMarket xmlns="29baff33-f40f-4664-8054-1bde3cabf4f6">english</OriginalSourceMarket>
    <APDescription xmlns="29baff33-f40f-4664-8054-1bde3cabf4f6" xsi:nil="true"/>
    <ContentItem xmlns="29baff33-f40f-4664-8054-1bde3cabf4f6" xsi:nil="true"/>
    <ClipArtFilename xmlns="29baff33-f40f-4664-8054-1bde3cabf4f6" xsi:nil="true"/>
    <TPInstallLocation xmlns="29baff33-f40f-4664-8054-1bde3cabf4f6" xsi:nil="true"/>
    <TimesCloned xmlns="29baff33-f40f-4664-8054-1bde3cabf4f6" xsi:nil="true"/>
    <PublishTargets xmlns="29baff33-f40f-4664-8054-1bde3cabf4f6">OfficeOnlineVNext,OfficeOnline</PublishTargets>
    <AcquiredFrom xmlns="29baff33-f40f-4664-8054-1bde3cabf4f6">Internal MS</AcquiredFrom>
    <AssetStart xmlns="29baff33-f40f-4664-8054-1bde3cabf4f6">2012-01-27T16:40:00+00:00</AssetStart>
    <FriendlyTitle xmlns="29baff33-f40f-4664-8054-1bde3cabf4f6" xsi:nil="true"/>
    <Provider xmlns="29baff33-f40f-4664-8054-1bde3cabf4f6" xsi:nil="true"/>
    <LastHandOff xmlns="29baff33-f40f-4664-8054-1bde3cabf4f6" xsi:nil="true"/>
    <Manager xmlns="29baff33-f40f-4664-8054-1bde3cabf4f6" xsi:nil="true"/>
    <UALocRecommendation xmlns="29baff33-f40f-4664-8054-1bde3cabf4f6">Localize</UALocRecommendation>
    <ArtSampleDocs xmlns="29baff33-f40f-4664-8054-1bde3cabf4f6" xsi:nil="true"/>
    <UACurrentWords xmlns="29baff33-f40f-4664-8054-1bde3cabf4f6" xsi:nil="true"/>
    <TPClientViewer xmlns="29baff33-f40f-4664-8054-1bde3cabf4f6" xsi:nil="true"/>
    <TemplateStatus xmlns="29baff33-f40f-4664-8054-1bde3cabf4f6" xsi:nil="true"/>
    <ShowIn xmlns="29baff33-f40f-4664-8054-1bde3cabf4f6">Show everywhere</ShowIn>
    <CSXHash xmlns="29baff33-f40f-4664-8054-1bde3cabf4f6" xsi:nil="true"/>
    <Downloads xmlns="29baff33-f40f-4664-8054-1bde3cabf4f6">0</Downloads>
    <VoteCount xmlns="29baff33-f40f-4664-8054-1bde3cabf4f6" xsi:nil="true"/>
    <OOCacheId xmlns="29baff33-f40f-4664-8054-1bde3cabf4f6" xsi:nil="true"/>
    <IsDeleted xmlns="29baff33-f40f-4664-8054-1bde3cabf4f6">false</IsDeleted>
    <InternalTagsTaxHTField0 xmlns="29baff33-f40f-4664-8054-1bde3cabf4f6">
      <Terms xmlns="http://schemas.microsoft.com/office/infopath/2007/PartnerControls"/>
    </InternalTagsTaxHTField0>
    <UANotes xmlns="29baff33-f40f-4664-8054-1bde3cabf4f6">2003 to 2007 conversion</UANotes>
    <AssetExpire xmlns="29baff33-f40f-4664-8054-1bde3cabf4f6">2035-01-01T08:00:00+00:00</AssetExpire>
    <CSXSubmissionMarket xmlns="29baff33-f40f-4664-8054-1bde3cabf4f6" xsi:nil="true"/>
    <DSATActionTaken xmlns="29baff33-f40f-4664-8054-1bde3cabf4f6" xsi:nil="true"/>
    <SubmitterId xmlns="29baff33-f40f-4664-8054-1bde3cabf4f6" xsi:nil="true"/>
    <EditorialTags xmlns="29baff33-f40f-4664-8054-1bde3cabf4f6" xsi:nil="true"/>
    <TPExecutable xmlns="29baff33-f40f-4664-8054-1bde3cabf4f6" xsi:nil="true"/>
    <CSXSubmissionDate xmlns="29baff33-f40f-4664-8054-1bde3cabf4f6" xsi:nil="true"/>
    <CSXUpdate xmlns="29baff33-f40f-4664-8054-1bde3cabf4f6">false</CSXUpdate>
    <AssetType xmlns="29baff33-f40f-4664-8054-1bde3cabf4f6">TP</AssetType>
    <ApprovalLog xmlns="29baff33-f40f-4664-8054-1bde3cabf4f6" xsi:nil="true"/>
    <BugNumber xmlns="29baff33-f40f-4664-8054-1bde3cabf4f6" xsi:nil="true"/>
    <OriginAsset xmlns="29baff33-f40f-4664-8054-1bde3cabf4f6" xsi:nil="true"/>
    <TPComponent xmlns="29baff33-f40f-4664-8054-1bde3cabf4f6" xsi:nil="true"/>
    <Milestone xmlns="29baff33-f40f-4664-8054-1bde3cabf4f6" xsi:nil="true"/>
    <RecommendationsModifier xmlns="29baff33-f40f-4664-8054-1bde3cabf4f6" xsi:nil="true"/>
    <AssetId xmlns="29baff33-f40f-4664-8054-1bde3cabf4f6">TP102821058</AssetId>
    <PolicheckWords xmlns="29baff33-f40f-4664-8054-1bde3cabf4f6" xsi:nil="true"/>
    <TPLaunchHelpLink xmlns="29baff33-f40f-4664-8054-1bde3cabf4f6" xsi:nil="true"/>
    <IntlLocPriority xmlns="29baff33-f40f-4664-8054-1bde3cabf4f6" xsi:nil="true"/>
    <TPApplication xmlns="29baff33-f40f-4664-8054-1bde3cabf4f6" xsi:nil="true"/>
    <IntlLangReviewer xmlns="29baff33-f40f-4664-8054-1bde3cabf4f6" xsi:nil="true"/>
    <HandoffToMSDN xmlns="29baff33-f40f-4664-8054-1bde3cabf4f6" xsi:nil="true"/>
    <PlannedPubDate xmlns="29baff33-f40f-4664-8054-1bde3cabf4f6" xsi:nil="true"/>
    <CrawlForDependencies xmlns="29baff33-f40f-4664-8054-1bde3cabf4f6">false</CrawlForDependencies>
    <LocLastLocAttemptVersionLookup xmlns="29baff33-f40f-4664-8054-1bde3cabf4f6">814368</LocLastLocAttemptVersionLookup>
    <TrustLevel xmlns="29baff33-f40f-4664-8054-1bde3cabf4f6">1 Microsoft Managed Content</TrustLevel>
    <CampaignTagsTaxHTField0 xmlns="29baff33-f40f-4664-8054-1bde3cabf4f6">
      <Terms xmlns="http://schemas.microsoft.com/office/infopath/2007/PartnerControls"/>
    </CampaignTagsTaxHTField0>
    <TPNamespace xmlns="29baff33-f40f-4664-8054-1bde3cabf4f6" xsi:nil="true"/>
    <TaxCatchAll xmlns="29baff33-f40f-4664-8054-1bde3cabf4f6"/>
    <IsSearchable xmlns="29baff33-f40f-4664-8054-1bde3cabf4f6">false</IsSearchable>
    <TemplateTemplateType xmlns="29baff33-f40f-4664-8054-1bde3cabf4f6">PowerPoint 12 Default</TemplateTemplateType>
    <Markets xmlns="29baff33-f40f-4664-8054-1bde3cabf4f6"/>
    <IntlLangReview xmlns="29baff33-f40f-4664-8054-1bde3cabf4f6">false</IntlLangReview>
    <UAProjectedTotalWords xmlns="29baff33-f40f-4664-8054-1bde3cabf4f6" xsi:nil="true"/>
    <OutputCachingOn xmlns="29baff33-f40f-4664-8054-1bde3cabf4f6">false</OutputCachingOn>
    <LocMarketGroupTiers2 xmlns="29baff33-f40f-4664-8054-1bde3cabf4f6">,t:Tier 1,t:Tier 2,t:Tier 3,</LocMarketGroupTiers2>
    <APAuthor xmlns="29baff33-f40f-4664-8054-1bde3cabf4f6">
      <UserInfo>
        <DisplayName/>
        <AccountId>2365</AccountId>
        <AccountType/>
      </UserInfo>
    </APAuthor>
    <TPCommandLine xmlns="29baff33-f40f-4664-8054-1bde3cabf4f6" xsi:nil="true"/>
    <LocManualTestRequired xmlns="29baff33-f40f-4664-8054-1bde3cabf4f6">false</LocManualTestRequired>
    <TPAppVersion xmlns="29baff33-f40f-4664-8054-1bde3cabf4f6" xsi:nil="true"/>
    <EditorialStatus xmlns="29baff33-f40f-4664-8054-1bde3cabf4f6" xsi:nil="true"/>
    <LastModifiedDateTime xmlns="29baff33-f40f-4664-8054-1bde3cabf4f6" xsi:nil="true"/>
    <TPLaunchHelpLinkType xmlns="29baff33-f40f-4664-8054-1bde3cabf4f6">Template</TPLaunchHelpLinkType>
    <OriginalRelease xmlns="29baff33-f40f-4664-8054-1bde3cabf4f6">14</OriginalRelease>
    <ScenarioTagsTaxHTField0 xmlns="29baff33-f40f-4664-8054-1bde3cabf4f6">
      <Terms xmlns="http://schemas.microsoft.com/office/infopath/2007/PartnerControls"/>
    </ScenarioTagsTaxHTField0>
    <LocalizationTagsTaxHTField0 xmlns="29baff33-f40f-4664-8054-1bde3cabf4f6">
      <Terms xmlns="http://schemas.microsoft.com/office/infopath/2007/PartnerControls"/>
    </LocalizationTagsTaxHTField0>
  </documentManagement>
</p:properties>
</file>

<file path=customXml/itemProps1.xml><?xml version="1.0" encoding="utf-8"?>
<ds:datastoreItem xmlns:ds="http://schemas.openxmlformats.org/officeDocument/2006/customXml" ds:itemID="{BF0684BF-7BB4-4A2A-9BA1-C3C1D6798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baff33-f40f-4664-8054-1bde3cabf4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F75F33-6E56-475D-B319-1491476607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DE85D4-7DAA-420F-A202-2ABE1D5D77AD}">
  <ds:schemaRefs>
    <ds:schemaRef ds:uri="http://schemas.microsoft.com/office/2006/metadata/properties"/>
    <ds:schemaRef ds:uri="http://schemas.microsoft.com/office/infopath/2007/PartnerControls"/>
    <ds:schemaRef ds:uri="29baff33-f40f-4664-8054-1bde3cabf4f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do szkolenia personelu</Template>
  <TotalTime>1872</TotalTime>
  <Words>896</Words>
  <Application>Microsoft Office PowerPoint</Application>
  <PresentationFormat>Pokaz na ekranie (4:3)</PresentationFormat>
  <Paragraphs>115</Paragraphs>
  <Slides>16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Tahoma</vt:lpstr>
      <vt:lpstr>Wingdings</vt:lpstr>
      <vt:lpstr>Blends</vt:lpstr>
      <vt:lpstr>Classical predictive models: regression approach</vt:lpstr>
      <vt:lpstr>Classic econometrics vs machine learning</vt:lpstr>
      <vt:lpstr>Machine learning: pros and cons</vt:lpstr>
      <vt:lpstr>Classic econometrics: pros and cons</vt:lpstr>
      <vt:lpstr>Regression</vt:lpstr>
      <vt:lpstr>Easiest example ever</vt:lpstr>
      <vt:lpstr>Geometric interpretation</vt:lpstr>
      <vt:lpstr>Basic interpretation</vt:lpstr>
      <vt:lpstr>Multiple regression</vt:lpstr>
      <vt:lpstr>Ordinary least squares</vt:lpstr>
      <vt:lpstr>Ordinary least squares</vt:lpstr>
      <vt:lpstr>Gauss and Markov theorem</vt:lpstr>
      <vt:lpstr>Significance of regressors</vt:lpstr>
      <vt:lpstr>Significance of regressors</vt:lpstr>
      <vt:lpstr>Significance of regressors</vt:lpstr>
      <vt:lpstr>So, is that all about it?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„classical” forecasting: regression based approach</dc:title>
  <dc:subject/>
  <dc:creator>Bartosz Witkowski</dc:creator>
  <cp:keywords/>
  <dc:description/>
  <cp:lastModifiedBy>Bartosz Witkowski</cp:lastModifiedBy>
  <cp:revision>18</cp:revision>
  <dcterms:created xsi:type="dcterms:W3CDTF">2023-01-06T10:42:56Z</dcterms:created>
  <dcterms:modified xsi:type="dcterms:W3CDTF">2023-01-07T18:05:10Z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TC010130221045</vt:lpwstr>
  </property>
  <property fmtid="{D5CDD505-2E9C-101B-9397-08002B2CF9AE}" pid="3" name="InternalTags">
    <vt:lpwstr/>
  </property>
  <property fmtid="{D5CDD505-2E9C-101B-9397-08002B2CF9AE}" pid="4" name="ContentTypeId">
    <vt:lpwstr>0x010100CFA5F52AA0A00C4CBEF2A37681B2318F04009FDCD24A096B5E4C8184D4910FEB1A76</vt:lpwstr>
  </property>
  <property fmtid="{D5CDD505-2E9C-101B-9397-08002B2CF9AE}" pid="5" name="LocalizationTags">
    <vt:lpwstr/>
  </property>
  <property fmtid="{D5CDD505-2E9C-101B-9397-08002B2CF9AE}" pid="6" name="Feature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6356300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